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theme/theme4.xml" ContentType="application/vnd.openxmlformats-officedocument.theme+xml"/>
  <Override PartName="/ppt/slideLayouts/slideLayout36.xml" ContentType="application/vnd.openxmlformats-officedocument.presentationml.slideLayout+xml"/>
  <Override PartName="/ppt/theme/theme5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6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5" r:id="rId1"/>
    <p:sldMasterId id="2147483779" r:id="rId2"/>
    <p:sldMasterId id="2147483791" r:id="rId3"/>
    <p:sldMasterId id="2147483815" r:id="rId4"/>
    <p:sldMasterId id="2147483817" r:id="rId5"/>
    <p:sldMasterId id="2147483843" r:id="rId6"/>
    <p:sldMasterId id="2147483867" r:id="rId7"/>
  </p:sldMasterIdLst>
  <p:notesMasterIdLst>
    <p:notesMasterId r:id="rId34"/>
  </p:notesMasterIdLst>
  <p:handoutMasterIdLst>
    <p:handoutMasterId r:id="rId35"/>
  </p:handoutMasterIdLst>
  <p:sldIdLst>
    <p:sldId id="550" r:id="rId8"/>
    <p:sldId id="718" r:id="rId9"/>
    <p:sldId id="735" r:id="rId10"/>
    <p:sldId id="723" r:id="rId11"/>
    <p:sldId id="736" r:id="rId12"/>
    <p:sldId id="738" r:id="rId13"/>
    <p:sldId id="716" r:id="rId14"/>
    <p:sldId id="727" r:id="rId15"/>
    <p:sldId id="731" r:id="rId16"/>
    <p:sldId id="732" r:id="rId17"/>
    <p:sldId id="730" r:id="rId18"/>
    <p:sldId id="728" r:id="rId19"/>
    <p:sldId id="746" r:id="rId20"/>
    <p:sldId id="847" r:id="rId21"/>
    <p:sldId id="846" r:id="rId22"/>
    <p:sldId id="828" r:id="rId23"/>
    <p:sldId id="836" r:id="rId24"/>
    <p:sldId id="706" r:id="rId25"/>
    <p:sldId id="857" r:id="rId26"/>
    <p:sldId id="826" r:id="rId27"/>
    <p:sldId id="844" r:id="rId28"/>
    <p:sldId id="849" r:id="rId29"/>
    <p:sldId id="845" r:id="rId30"/>
    <p:sldId id="852" r:id="rId31"/>
    <p:sldId id="859" r:id="rId32"/>
    <p:sldId id="854" r:id="rId33"/>
  </p:sldIdLst>
  <p:sldSz cx="9144000" cy="6858000" type="screen4x3"/>
  <p:notesSz cx="7099300" cy="10234613"/>
  <p:defaultTextStyle>
    <a:defPPr>
      <a:defRPr lang="ja-JP"/>
    </a:defPPr>
    <a:lvl1pPr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pitchFamily="50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pitchFamily="50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pitchFamily="50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pitchFamily="50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pitchFamily="50" charset="-128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charset="0"/>
        <a:ea typeface="ＭＳ Ｐゴシック" pitchFamily="50" charset="-128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charset="0"/>
        <a:ea typeface="ＭＳ Ｐゴシック" pitchFamily="50" charset="-128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charset="0"/>
        <a:ea typeface="ＭＳ Ｐゴシック" pitchFamily="50" charset="-128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charset="0"/>
        <a:ea typeface="ＭＳ Ｐゴシック" pitchFamily="50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99" autoAdjust="0"/>
    <p:restoredTop sz="94660"/>
  </p:normalViewPr>
  <p:slideViewPr>
    <p:cSldViewPr>
      <p:cViewPr varScale="1">
        <p:scale>
          <a:sx n="106" d="100"/>
          <a:sy n="106" d="100"/>
        </p:scale>
        <p:origin x="1680" y="78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187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tableStyles" Target="tableStyles.xml"/><Relationship Id="rId21" Type="http://schemas.openxmlformats.org/officeDocument/2006/relationships/slide" Target="slides/slide14.xml"/><Relationship Id="rId34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presProps" Target="pres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handoutMaster" Target="handoutMasters/handoutMaster1.xml"/><Relationship Id="rId8" Type="http://schemas.openxmlformats.org/officeDocument/2006/relationships/slide" Target="slides/slide1.xml"/><Relationship Id="rId3" Type="http://schemas.openxmlformats.org/officeDocument/2006/relationships/slideMaster" Target="slideMasters/slideMaster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4988" cy="511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586" tIns="47293" rIns="94586" bIns="47293" numCol="1" anchor="t" anchorCtr="0" compatLnSpc="1">
            <a:prstTxWarp prst="textNoShape">
              <a:avLst/>
            </a:prstTxWarp>
          </a:bodyPr>
          <a:lstStyle>
            <a:lvl1pPr>
              <a:defRPr sz="1300"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2726" y="0"/>
            <a:ext cx="3074988" cy="511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586" tIns="47293" rIns="94586" bIns="47293" numCol="1" anchor="t" anchorCtr="0" compatLnSpc="1">
            <a:prstTxWarp prst="textNoShape">
              <a:avLst/>
            </a:prstTxWarp>
          </a:bodyPr>
          <a:lstStyle>
            <a:lvl1pPr algn="r">
              <a:defRPr sz="1300"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096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1850"/>
            <a:ext cx="3074988" cy="511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586" tIns="47293" rIns="94586" bIns="47293" numCol="1" anchor="b" anchorCtr="0" compatLnSpc="1">
            <a:prstTxWarp prst="textNoShape">
              <a:avLst/>
            </a:prstTxWarp>
          </a:bodyPr>
          <a:lstStyle>
            <a:lvl1pPr>
              <a:defRPr sz="1300"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096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2726" y="9721850"/>
            <a:ext cx="3074988" cy="511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586" tIns="47293" rIns="94586" bIns="47293" numCol="1" anchor="b" anchorCtr="0" compatLnSpc="1">
            <a:prstTxWarp prst="textNoShape">
              <a:avLst/>
            </a:prstTxWarp>
          </a:bodyPr>
          <a:lstStyle>
            <a:lvl1pPr algn="r">
              <a:defRPr sz="1300"/>
            </a:lvl1pPr>
          </a:lstStyle>
          <a:p>
            <a:pPr>
              <a:defRPr/>
            </a:pPr>
            <a:fld id="{5449CE44-D953-42AD-814D-66D9431308D1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915533470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4988" cy="511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586" tIns="47293" rIns="94586" bIns="47293" numCol="1" anchor="t" anchorCtr="0" compatLnSpc="1">
            <a:prstTxWarp prst="textNoShape">
              <a:avLst/>
            </a:prstTxWarp>
          </a:bodyPr>
          <a:lstStyle>
            <a:lvl1pPr>
              <a:defRPr sz="1300"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2726" y="0"/>
            <a:ext cx="3074988" cy="511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586" tIns="47293" rIns="94586" bIns="47293" numCol="1" anchor="t" anchorCtr="0" compatLnSpc="1">
            <a:prstTxWarp prst="textNoShape">
              <a:avLst/>
            </a:prstTxWarp>
          </a:bodyPr>
          <a:lstStyle>
            <a:lvl1pPr algn="r">
              <a:defRPr sz="1300"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2048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2188" y="768350"/>
            <a:ext cx="5114925" cy="38369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615" y="4860925"/>
            <a:ext cx="5680075" cy="4605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586" tIns="47293" rIns="94586" bIns="4729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noProof="0" smtClean="0"/>
              <a:t>マスタ テキストの書式設定</a:t>
            </a:r>
          </a:p>
          <a:p>
            <a:pPr lvl="1"/>
            <a:r>
              <a:rPr lang="ja-JP" altLang="en-US" noProof="0" smtClean="0"/>
              <a:t>第 </a:t>
            </a:r>
            <a:r>
              <a:rPr lang="en-US" altLang="ja-JP" noProof="0" smtClean="0"/>
              <a:t>2 </a:t>
            </a:r>
            <a:r>
              <a:rPr lang="ja-JP" altLang="en-US" noProof="0" smtClean="0"/>
              <a:t>レベル</a:t>
            </a:r>
          </a:p>
          <a:p>
            <a:pPr lvl="2"/>
            <a:r>
              <a:rPr lang="ja-JP" altLang="en-US" noProof="0" smtClean="0"/>
              <a:t>第 </a:t>
            </a:r>
            <a:r>
              <a:rPr lang="en-US" altLang="ja-JP" noProof="0" smtClean="0"/>
              <a:t>3 </a:t>
            </a:r>
            <a:r>
              <a:rPr lang="ja-JP" altLang="en-US" noProof="0" smtClean="0"/>
              <a:t>レベル</a:t>
            </a:r>
          </a:p>
          <a:p>
            <a:pPr lvl="3"/>
            <a:r>
              <a:rPr lang="ja-JP" altLang="en-US" noProof="0" smtClean="0"/>
              <a:t>第 </a:t>
            </a:r>
            <a:r>
              <a:rPr lang="en-US" altLang="ja-JP" noProof="0" smtClean="0"/>
              <a:t>4 </a:t>
            </a:r>
            <a:r>
              <a:rPr lang="ja-JP" altLang="en-US" noProof="0" smtClean="0"/>
              <a:t>レベル</a:t>
            </a:r>
          </a:p>
          <a:p>
            <a:pPr lvl="4"/>
            <a:r>
              <a:rPr lang="ja-JP" altLang="en-US" noProof="0" smtClean="0"/>
              <a:t>第 </a:t>
            </a:r>
            <a:r>
              <a:rPr lang="en-US" altLang="ja-JP" noProof="0" smtClean="0"/>
              <a:t>5 </a:t>
            </a:r>
            <a:r>
              <a:rPr lang="ja-JP" altLang="en-US" noProof="0" smtClean="0"/>
              <a:t>レベル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1850"/>
            <a:ext cx="3074988" cy="511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586" tIns="47293" rIns="94586" bIns="47293" numCol="1" anchor="b" anchorCtr="0" compatLnSpc="1">
            <a:prstTxWarp prst="textNoShape">
              <a:avLst/>
            </a:prstTxWarp>
          </a:bodyPr>
          <a:lstStyle>
            <a:lvl1pPr>
              <a:defRPr sz="1300"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2726" y="9721850"/>
            <a:ext cx="3074988" cy="511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586" tIns="47293" rIns="94586" bIns="47293" numCol="1" anchor="b" anchorCtr="0" compatLnSpc="1">
            <a:prstTxWarp prst="textNoShape">
              <a:avLst/>
            </a:prstTxWarp>
          </a:bodyPr>
          <a:lstStyle>
            <a:lvl1pPr algn="r">
              <a:defRPr sz="1300"/>
            </a:lvl1pPr>
          </a:lstStyle>
          <a:p>
            <a:pPr>
              <a:defRPr/>
            </a:pPr>
            <a:fld id="{E99F5C92-B2A4-4DEE-BCC2-BC85B7F751BB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874693685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明朝" pitchFamily="18" charset="-128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明朝" pitchFamily="18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明朝" pitchFamily="18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明朝" pitchFamily="18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明朝" pitchFamily="18" charset="-128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A453C5-0668-D145-82F9-1731BFE20FD2}" type="slidenum">
              <a:rPr lang="ja-JP" altLang="en-US" smtClean="0">
                <a:solidFill>
                  <a:prstClr val="black"/>
                </a:solidFill>
              </a:rPr>
              <a:pPr/>
              <a:t>3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73997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A453C5-0668-D145-82F9-1731BFE20FD2}" type="slidenum">
              <a:rPr lang="ja-JP" altLang="en-US" smtClean="0">
                <a:solidFill>
                  <a:prstClr val="black"/>
                </a:solidFill>
              </a:rPr>
              <a:pPr/>
              <a:t>5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14647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EB201A-4262-499E-B3AF-5EED2FDC0E02}" type="slidenum">
              <a:rPr lang="ja-JP" altLang="en-US" smtClean="0">
                <a:solidFill>
                  <a:srgbClr val="000000"/>
                </a:solidFill>
              </a:rPr>
              <a:pPr/>
              <a:t>16</a:t>
            </a:fld>
            <a:endParaRPr lang="ja-JP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31548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EB201A-4262-499E-B3AF-5EED2FDC0E02}" type="slidenum">
              <a:rPr kumimoji="1" lang="ja-JP" altLang="en-US" smtClean="0"/>
              <a:t>18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22067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EB201A-4262-499E-B3AF-5EED2FDC0E02}" type="slidenum">
              <a:rPr lang="ja-JP" altLang="en-US" smtClean="0">
                <a:solidFill>
                  <a:srgbClr val="000000"/>
                </a:solidFill>
              </a:rPr>
              <a:pPr/>
              <a:t>20</a:t>
            </a:fld>
            <a:endParaRPr lang="ja-JP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32351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9128168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EB201A-4262-499E-B3AF-5EED2FDC0E02}" type="slidenum">
              <a:rPr lang="ja-JP" altLang="en-US" smtClean="0">
                <a:solidFill>
                  <a:srgbClr val="000000"/>
                </a:solidFill>
              </a:rPr>
              <a:pPr/>
              <a:t>26</a:t>
            </a:fld>
            <a:endParaRPr lang="ja-JP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0940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ja-JP" altLang="en-US" smtClean="0"/>
              <a:t>マスタ サブタイトルの書式設定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F9E7A9-D567-4945-98B8-38C96551E954}" type="datetime1">
              <a:rPr lang="ja-JP" altLang="en-US" smtClean="0"/>
              <a:t>2017/6/19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BDB8F7-7E4C-4AA7-AD7B-0C26FDB0F686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6DC81A-F395-48A8-BCE4-34F98B26BBDA}" type="datetime1">
              <a:rPr lang="ja-JP" altLang="en-US" smtClean="0"/>
              <a:t>2017/6/19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3C5963-FE75-498F-A3EE-D30A66D12AA7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E5E7D0-DAEA-4F0C-99A1-165E85138864}" type="datetime1">
              <a:rPr lang="ja-JP" altLang="en-US" smtClean="0"/>
              <a:t>2017/6/19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6DDCA9-AC60-4BF5-A4B0-951F030F97A4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ユーザー設定レイアウ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3CE248-A812-414B-8A0A-4EB819AD816E}" type="datetime1">
              <a:rPr lang="ja-JP" altLang="en-US" smtClean="0"/>
              <a:t>2017/6/19</a:t>
            </a:fld>
            <a:endParaRPr lang="ja-JP" altLang="en-US"/>
          </a:p>
        </p:txBody>
      </p:sp>
      <p:sp>
        <p:nvSpPr>
          <p:cNvPr id="4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5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9DE557-A0C1-480B-A3CF-78F41F2EB6D6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 smtClean="0"/>
              <a:t>マスター サブタイトルの書式設定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649CEC-5BDF-46DB-95E7-72CFC336095E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t>2017/6/19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216F7-1C87-4C29-AFA5-A91781EEB93D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663921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56B63-E5BC-4ED5-A33F-61BFC9D46F09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t>2017/6/19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216F7-1C87-4C29-AFA5-A91781EEB93D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285313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BF3D4D-D6C5-452C-AB58-216183E78D1A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t>2017/6/19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216F7-1C87-4C29-AFA5-A91781EEB93D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65743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0B1690-797F-452E-9BB4-963F599B4C34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t>2017/6/19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216F7-1C87-4C29-AFA5-A91781EEB93D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694627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856580-949C-46AE-80E6-CFF910EEA3BD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t>2017/6/19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216F7-1C87-4C29-AFA5-A91781EEB93D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1735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EC77EF-1573-404B-81F5-F85454C3552C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t>2017/6/19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216F7-1C87-4C29-AFA5-A91781EEB93D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502601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1E4F6D-6C75-4C6A-B949-9EB29E97A382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t>2017/6/19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216F7-1C87-4C29-AFA5-A91781EEB93D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33564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7DF3FF-0FB5-4CA1-9751-E276FD7E87BC}" type="datetime1">
              <a:rPr lang="ja-JP" altLang="en-US" smtClean="0"/>
              <a:t>2017/6/19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CCAD5B-8606-4218-A92F-62F47E8F0152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ADB77-590E-4B96-9182-2DA13D466427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t>2017/6/19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216F7-1C87-4C29-AFA5-A91781EEB93D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671660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C68FA-A5A7-460C-B704-3447C905DC05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t>2017/6/19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216F7-1C87-4C29-AFA5-A91781EEB93D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463363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550A6B-F202-46A2-9B11-E073E6A17113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t>2017/6/19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216F7-1C87-4C29-AFA5-A91781EEB93D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629158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48D32-15DB-44BF-9C93-3734693BE865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t>2017/6/19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216F7-1C87-4C29-AFA5-A91781EEB93D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500988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 smtClean="0"/>
              <a:t>マスタ サブタイトルの書式設定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10A553-69A3-4758-911F-9FB96973DA18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t>2017/6/19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1767D-8047-4AD7-90DF-393CE5242528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36267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DAC8C-6C3F-4388-9423-950312AD1E31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t>2017/6/19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1767D-8047-4AD7-90DF-393CE5242528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373397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60E55B-DB5E-4D4E-A1E0-F8A588EE1E1C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t>2017/6/19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1767D-8047-4AD7-90DF-393CE5242528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376214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13623F-E097-4486-BAF3-15966FA3135A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t>2017/6/19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1767D-8047-4AD7-90DF-393CE5242528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193465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C887B5-AFAC-414E-850E-C828E14C0CD5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t>2017/6/19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フッター プレースホル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スライド番号プレースホル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1767D-8047-4AD7-90DF-393CE5242528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427687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92F0D-8302-40C9-BE89-DF179237A94E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t>2017/6/19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1767D-8047-4AD7-90DF-393CE5242528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00278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D5362B-6687-444D-8C83-1509CA04C85E}" type="datetime1">
              <a:rPr lang="ja-JP" altLang="en-US" smtClean="0"/>
              <a:t>2017/6/19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C4377B-E1DB-4838-BDCB-DAC50C31A9B0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0D50D-1F96-4D45-95F8-EBE53973451A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t>2017/6/19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1767D-8047-4AD7-90DF-393CE5242528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592311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4D1B3-1F2C-43FF-92EB-E30E82DFABE7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t>2017/6/19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1767D-8047-4AD7-90DF-393CE5242528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895620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70DFF-33BB-4EFB-9775-8138B53C698B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t>2017/6/19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1767D-8047-4AD7-90DF-393CE5242528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572166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C5805-D7D0-40C7-AC43-AF431C73FC68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t>2017/6/19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1767D-8047-4AD7-90DF-393CE5242528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82788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C78B3-4C91-4699-96B2-D4FB7A4446DC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t>2017/6/19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1767D-8047-4AD7-90DF-393CE5242528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677359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2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テキスト プレースホルダ 20"/>
          <p:cNvSpPr>
            <a:spLocks noGrp="1"/>
          </p:cNvSpPr>
          <p:nvPr>
            <p:ph type="body" sz="quarter" idx="12"/>
          </p:nvPr>
        </p:nvSpPr>
        <p:spPr>
          <a:xfrm>
            <a:off x="247651" y="184320"/>
            <a:ext cx="8640000" cy="1258998"/>
          </a:xfrm>
          <a:prstGeom prst="rect">
            <a:avLst/>
          </a:prstGeom>
        </p:spPr>
        <p:txBody>
          <a:bodyPr anchor="ctr">
            <a:noAutofit/>
          </a:bodyPr>
          <a:lstStyle>
            <a:lvl1pPr marL="92075" indent="0" algn="ctr">
              <a:spcBef>
                <a:spcPts val="0"/>
              </a:spcBef>
              <a:buNone/>
              <a:defRPr sz="3600" b="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ＭＳ 明朝" pitchFamily="17" charset="-128"/>
                <a:cs typeface="Times New Roman" pitchFamily="18" charset="0"/>
              </a:defRPr>
            </a:lvl1pPr>
          </a:lstStyle>
          <a:p>
            <a:pPr lvl="0"/>
            <a:r>
              <a:rPr lang="ja-JP" altLang="en-US" dirty="0" smtClean="0"/>
              <a:t>マスタ テキストの書式設定</a:t>
            </a:r>
          </a:p>
        </p:txBody>
      </p:sp>
      <p:sp>
        <p:nvSpPr>
          <p:cNvPr id="6" name="サブタイトル 2"/>
          <p:cNvSpPr>
            <a:spLocks noGrp="1"/>
          </p:cNvSpPr>
          <p:nvPr>
            <p:ph type="subTitle" idx="1"/>
          </p:nvPr>
        </p:nvSpPr>
        <p:spPr>
          <a:xfrm>
            <a:off x="1804180" y="6351397"/>
            <a:ext cx="7236382" cy="468000"/>
          </a:xfrm>
          <a:prstGeom prst="rect">
            <a:avLst/>
          </a:prstGeom>
        </p:spPr>
        <p:txBody>
          <a:bodyPr anchor="ctr"/>
          <a:lstStyle>
            <a:lvl1pPr marL="0" indent="0" algn="r">
              <a:buNone/>
              <a:defRPr sz="2400" b="0">
                <a:solidFill>
                  <a:schemeClr val="bg1"/>
                </a:solidFill>
                <a:latin typeface="Times New Roman" pitchFamily="18" charset="0"/>
                <a:ea typeface="ＭＳ Ｐ明朝" pitchFamily="18" charset="-128"/>
                <a:cs typeface="Times New Roman" pitchFamily="18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ja-JP" altLang="en-US" smtClean="0"/>
              <a:t>マスタ サブタイトルの書式設定</a:t>
            </a:r>
            <a:endParaRPr lang="ja-JP" altLang="en-US" dirty="0"/>
          </a:p>
        </p:txBody>
      </p:sp>
      <p:sp>
        <p:nvSpPr>
          <p:cNvPr id="7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6284318" y="5852160"/>
            <a:ext cx="2772000" cy="486174"/>
          </a:xfrm>
          <a:prstGeom prst="rect">
            <a:avLst/>
          </a:prstGeom>
        </p:spPr>
        <p:txBody>
          <a:bodyPr anchor="b"/>
          <a:lstStyle>
            <a:lvl1pPr marL="0" indent="0" algn="r">
              <a:lnSpc>
                <a:spcPts val="2100"/>
              </a:lnSpc>
              <a:spcBef>
                <a:spcPts val="0"/>
              </a:spcBef>
              <a:buNone/>
              <a:defRPr sz="1800" b="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ＭＳ 明朝" pitchFamily="17" charset="-128"/>
                <a:cs typeface="Times New Roman" pitchFamily="18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199301094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1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テキスト プレースホルダ 20"/>
          <p:cNvSpPr>
            <a:spLocks noGrp="1"/>
          </p:cNvSpPr>
          <p:nvPr>
            <p:ph type="body" sz="quarter" idx="12"/>
          </p:nvPr>
        </p:nvSpPr>
        <p:spPr>
          <a:xfrm>
            <a:off x="247651" y="184320"/>
            <a:ext cx="8640000" cy="1762046"/>
          </a:xfrm>
          <a:prstGeom prst="rect">
            <a:avLst/>
          </a:prstGeom>
        </p:spPr>
        <p:txBody>
          <a:bodyPr anchor="t">
            <a:noAutofit/>
          </a:bodyPr>
          <a:lstStyle>
            <a:lvl1pPr marL="92075" indent="0" algn="ctr">
              <a:spcBef>
                <a:spcPts val="0"/>
              </a:spcBef>
              <a:buNone/>
              <a:defRPr sz="3600" b="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ＭＳ 明朝" pitchFamily="17" charset="-128"/>
                <a:cs typeface="Times New Roman" pitchFamily="18" charset="0"/>
              </a:defRPr>
            </a:lvl1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8" name="サブタイトル 2"/>
          <p:cNvSpPr>
            <a:spLocks noGrp="1"/>
          </p:cNvSpPr>
          <p:nvPr>
            <p:ph type="subTitle" idx="1"/>
          </p:nvPr>
        </p:nvSpPr>
        <p:spPr>
          <a:xfrm>
            <a:off x="1804180" y="6377523"/>
            <a:ext cx="7236382" cy="468000"/>
          </a:xfrm>
          <a:prstGeom prst="rect">
            <a:avLst/>
          </a:prstGeom>
        </p:spPr>
        <p:txBody>
          <a:bodyPr anchor="ctr"/>
          <a:lstStyle>
            <a:lvl1pPr marL="0" indent="0" algn="r">
              <a:buNone/>
              <a:defRPr sz="2400" b="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  <a:cs typeface="Times New Roman" pitchFamily="18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ja-JP" altLang="en-US" smtClean="0"/>
              <a:t>マスタ サブタイトルの書式設定</a:t>
            </a:r>
            <a:endParaRPr lang="ja-JP" altLang="en-US" dirty="0"/>
          </a:p>
        </p:txBody>
      </p:sp>
      <p:sp>
        <p:nvSpPr>
          <p:cNvPr id="9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6284318" y="5865223"/>
            <a:ext cx="2772000" cy="486174"/>
          </a:xfrm>
          <a:prstGeom prst="rect">
            <a:avLst/>
          </a:prstGeom>
        </p:spPr>
        <p:txBody>
          <a:bodyPr anchor="b"/>
          <a:lstStyle>
            <a:lvl1pPr marL="0" indent="0" algn="r">
              <a:lnSpc>
                <a:spcPts val="2100"/>
              </a:lnSpc>
              <a:spcBef>
                <a:spcPts val="0"/>
              </a:spcBef>
              <a:buNone/>
              <a:defRPr sz="1800" b="0" baseline="0">
                <a:solidFill>
                  <a:schemeClr val="bg1"/>
                </a:solidFill>
                <a:latin typeface="Times New Roman" pitchFamily="18" charset="0"/>
                <a:ea typeface="ＭＳ 明朝" pitchFamily="17" charset="-128"/>
                <a:cs typeface="Times New Roman" pitchFamily="18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369795495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1" y="2130427"/>
            <a:ext cx="7772400" cy="1470025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1"/>
            <a:ext cx="6400800" cy="1752600"/>
          </a:xfrm>
        </p:spPr>
        <p:txBody>
          <a:bodyPr anchor="t">
            <a:normAutofit/>
          </a:bodyPr>
          <a:lstStyle>
            <a:lvl1pPr marL="0" indent="0" algn="ctr">
              <a:buNone/>
              <a:defRPr sz="2800">
                <a:solidFill>
                  <a:schemeClr val="tx2"/>
                </a:solidFill>
              </a:defRPr>
            </a:lvl1pPr>
            <a:lvl2pPr marL="4571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ja-JP" altLang="en-US" smtClean="0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449068-A521-DA44-8C89-DC5DAD9C172B}" type="datetimeFigureOut">
              <a:rPr lang="ja-JP" altLang="en-US" smtClean="0">
                <a:solidFill>
                  <a:prstClr val="white">
                    <a:tint val="75000"/>
                  </a:prstClr>
                </a:solidFill>
              </a:rPr>
              <a:pPr/>
              <a:t>2017/6/19</a:t>
            </a:fld>
            <a:endParaRPr lang="ja-JP" alt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510AD9-059F-BB42-A02E-F91BC769146D}" type="slidenum">
              <a:rPr lang="ja-JP" alt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648161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449068-A521-DA44-8C89-DC5DAD9C172B}" type="datetimeFigureOut">
              <a:rPr lang="ja-JP" altLang="en-US" smtClean="0">
                <a:solidFill>
                  <a:prstClr val="white">
                    <a:tint val="75000"/>
                  </a:prstClr>
                </a:solidFill>
              </a:rPr>
              <a:pPr/>
              <a:t>2017/6/19</a:t>
            </a:fld>
            <a:endParaRPr lang="ja-JP" alt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510AD9-059F-BB42-A02E-F91BC769146D}" type="slidenum">
              <a:rPr lang="ja-JP" alt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098401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4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4" y="2906715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  <a:lvl2pPr marL="45718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4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3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2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0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49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449068-A521-DA44-8C89-DC5DAD9C172B}" type="datetimeFigureOut">
              <a:rPr lang="ja-JP" altLang="en-US" smtClean="0">
                <a:solidFill>
                  <a:prstClr val="white">
                    <a:tint val="75000"/>
                  </a:prstClr>
                </a:solidFill>
              </a:rPr>
              <a:pPr/>
              <a:t>2017/6/19</a:t>
            </a:fld>
            <a:endParaRPr lang="ja-JP" alt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510AD9-059F-BB42-A02E-F91BC769146D}" type="slidenum">
              <a:rPr lang="ja-JP" alt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84917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03FFF2-C75A-4A48-BFF6-818962F11DA0}" type="datetime1">
              <a:rPr lang="ja-JP" altLang="en-US" smtClean="0"/>
              <a:t>2017/6/19</a:t>
            </a:fld>
            <a:endParaRPr lang="ja-JP" altLang="en-US"/>
          </a:p>
        </p:txBody>
      </p:sp>
      <p:sp>
        <p:nvSpPr>
          <p:cNvPr id="6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134E8F-EC39-406F-A961-0F75F6EBDDB4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449068-A521-DA44-8C89-DC5DAD9C172B}" type="datetimeFigureOut">
              <a:rPr lang="ja-JP" altLang="en-US" smtClean="0">
                <a:solidFill>
                  <a:prstClr val="white">
                    <a:tint val="75000"/>
                  </a:prstClr>
                </a:solidFill>
              </a:rPr>
              <a:pPr/>
              <a:t>2017/6/19</a:t>
            </a:fld>
            <a:endParaRPr lang="ja-JP" alt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510AD9-059F-BB42-A02E-F91BC769146D}" type="slidenum">
              <a:rPr lang="ja-JP" alt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109293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t"/>
          <a:lstStyle>
            <a:lvl1pPr marL="0" indent="0">
              <a:buNone/>
              <a:defRPr sz="2000" b="1"/>
            </a:lvl1pPr>
            <a:lvl2pPr marL="457187" indent="0">
              <a:buNone/>
              <a:defRPr sz="2000" b="1"/>
            </a:lvl2pPr>
            <a:lvl3pPr marL="914374" indent="0">
              <a:buNone/>
              <a:defRPr sz="1800" b="1"/>
            </a:lvl3pPr>
            <a:lvl4pPr marL="1371561" indent="0">
              <a:buNone/>
              <a:defRPr sz="1600" b="1"/>
            </a:lvl4pPr>
            <a:lvl5pPr marL="1828748" indent="0">
              <a:buNone/>
              <a:defRPr sz="1600" b="1"/>
            </a:lvl5pPr>
            <a:lvl6pPr marL="2285934" indent="0">
              <a:buNone/>
              <a:defRPr sz="1600" b="1"/>
            </a:lvl6pPr>
            <a:lvl7pPr marL="2743121" indent="0">
              <a:buNone/>
              <a:defRPr sz="1600" b="1"/>
            </a:lvl7pPr>
            <a:lvl8pPr marL="3200307" indent="0">
              <a:buNone/>
              <a:defRPr sz="1600" b="1"/>
            </a:lvl8pPr>
            <a:lvl9pPr marL="3657494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6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t"/>
          <a:lstStyle>
            <a:lvl1pPr marL="0" indent="0">
              <a:buNone/>
              <a:defRPr sz="2000" b="1"/>
            </a:lvl1pPr>
            <a:lvl2pPr marL="457187" indent="0">
              <a:buNone/>
              <a:defRPr sz="2000" b="1"/>
            </a:lvl2pPr>
            <a:lvl3pPr marL="914374" indent="0">
              <a:buNone/>
              <a:defRPr sz="1800" b="1"/>
            </a:lvl3pPr>
            <a:lvl4pPr marL="1371561" indent="0">
              <a:buNone/>
              <a:defRPr sz="1600" b="1"/>
            </a:lvl4pPr>
            <a:lvl5pPr marL="1828748" indent="0">
              <a:buNone/>
              <a:defRPr sz="1600" b="1"/>
            </a:lvl5pPr>
            <a:lvl6pPr marL="2285934" indent="0">
              <a:buNone/>
              <a:defRPr sz="1600" b="1"/>
            </a:lvl6pPr>
            <a:lvl7pPr marL="2743121" indent="0">
              <a:buNone/>
              <a:defRPr sz="1600" b="1"/>
            </a:lvl7pPr>
            <a:lvl8pPr marL="3200307" indent="0">
              <a:buNone/>
              <a:defRPr sz="1600" b="1"/>
            </a:lvl8pPr>
            <a:lvl9pPr marL="3657494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6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449068-A521-DA44-8C89-DC5DAD9C172B}" type="datetimeFigureOut">
              <a:rPr lang="ja-JP" altLang="en-US" smtClean="0">
                <a:solidFill>
                  <a:prstClr val="white">
                    <a:tint val="75000"/>
                  </a:prstClr>
                </a:solidFill>
              </a:rPr>
              <a:pPr/>
              <a:t>2017/6/19</a:t>
            </a:fld>
            <a:endParaRPr lang="ja-JP" alt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510AD9-059F-BB42-A02E-F91BC769146D}" type="slidenum">
              <a:rPr lang="ja-JP" alt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502052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449068-A521-DA44-8C89-DC5DAD9C172B}" type="datetimeFigureOut">
              <a:rPr lang="ja-JP" altLang="en-US" smtClean="0">
                <a:solidFill>
                  <a:prstClr val="white">
                    <a:tint val="75000"/>
                  </a:prstClr>
                </a:solidFill>
              </a:rPr>
              <a:pPr/>
              <a:t>2017/6/19</a:t>
            </a:fld>
            <a:endParaRPr lang="ja-JP" alt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510AD9-059F-BB42-A02E-F91BC769146D}" type="slidenum">
              <a:rPr lang="ja-JP" alt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04831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449068-A521-DA44-8C89-DC5DAD9C172B}" type="datetimeFigureOut">
              <a:rPr lang="ja-JP" altLang="en-US" smtClean="0">
                <a:solidFill>
                  <a:prstClr val="white">
                    <a:tint val="75000"/>
                  </a:prstClr>
                </a:solidFill>
              </a:rPr>
              <a:pPr/>
              <a:t>2017/6/19</a:t>
            </a:fld>
            <a:endParaRPr lang="ja-JP" alt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510AD9-059F-BB42-A02E-F91BC769146D}" type="slidenum">
              <a:rPr lang="ja-JP" alt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645556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  <a:lvl2pPr marL="457187" indent="0">
              <a:buNone/>
              <a:defRPr sz="1200"/>
            </a:lvl2pPr>
            <a:lvl3pPr marL="914374" indent="0">
              <a:buNone/>
              <a:defRPr sz="1000"/>
            </a:lvl3pPr>
            <a:lvl4pPr marL="1371561" indent="0">
              <a:buNone/>
              <a:defRPr sz="900"/>
            </a:lvl4pPr>
            <a:lvl5pPr marL="1828748" indent="0">
              <a:buNone/>
              <a:defRPr sz="900"/>
            </a:lvl5pPr>
            <a:lvl6pPr marL="2285934" indent="0">
              <a:buNone/>
              <a:defRPr sz="900"/>
            </a:lvl6pPr>
            <a:lvl7pPr marL="2743121" indent="0">
              <a:buNone/>
              <a:defRPr sz="900"/>
            </a:lvl7pPr>
            <a:lvl8pPr marL="3200307" indent="0">
              <a:buNone/>
              <a:defRPr sz="900"/>
            </a:lvl8pPr>
            <a:lvl9pPr marL="3657494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449068-A521-DA44-8C89-DC5DAD9C172B}" type="datetimeFigureOut">
              <a:rPr lang="ja-JP" altLang="en-US" smtClean="0">
                <a:solidFill>
                  <a:prstClr val="white">
                    <a:tint val="75000"/>
                  </a:prstClr>
                </a:solidFill>
              </a:rPr>
              <a:pPr/>
              <a:t>2017/6/19</a:t>
            </a:fld>
            <a:endParaRPr lang="ja-JP" alt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510AD9-059F-BB42-A02E-F91BC769146D}" type="slidenum">
              <a:rPr lang="ja-JP" alt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188742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6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87" indent="0">
              <a:buNone/>
              <a:defRPr sz="2800"/>
            </a:lvl2pPr>
            <a:lvl3pPr marL="914374" indent="0">
              <a:buNone/>
              <a:defRPr sz="2400"/>
            </a:lvl3pPr>
            <a:lvl4pPr marL="1371561" indent="0">
              <a:buNone/>
              <a:defRPr sz="2000"/>
            </a:lvl4pPr>
            <a:lvl5pPr marL="1828748" indent="0">
              <a:buNone/>
              <a:defRPr sz="2000"/>
            </a:lvl5pPr>
            <a:lvl6pPr marL="2285934" indent="0">
              <a:buNone/>
              <a:defRPr sz="2000"/>
            </a:lvl6pPr>
            <a:lvl7pPr marL="2743121" indent="0">
              <a:buNone/>
              <a:defRPr sz="2000"/>
            </a:lvl7pPr>
            <a:lvl8pPr marL="3200307" indent="0">
              <a:buNone/>
              <a:defRPr sz="2000"/>
            </a:lvl8pPr>
            <a:lvl9pPr marL="3657494" indent="0">
              <a:buNone/>
              <a:defRPr sz="2000"/>
            </a:lvl9pPr>
          </a:lstStyle>
          <a:p>
            <a:r>
              <a:rPr lang="ja-JP" altLang="en-US" smtClean="0"/>
              <a:t>プレースホルダーまでドラッグするかアイコンをクリックして図を追加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 anchor="t"/>
          <a:lstStyle>
            <a:lvl1pPr marL="0" indent="0">
              <a:buNone/>
              <a:defRPr sz="14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  <a:lvl2pPr marL="457187" indent="0">
              <a:buNone/>
              <a:defRPr sz="1200"/>
            </a:lvl2pPr>
            <a:lvl3pPr marL="914374" indent="0">
              <a:buNone/>
              <a:defRPr sz="1000"/>
            </a:lvl3pPr>
            <a:lvl4pPr marL="1371561" indent="0">
              <a:buNone/>
              <a:defRPr sz="900"/>
            </a:lvl4pPr>
            <a:lvl5pPr marL="1828748" indent="0">
              <a:buNone/>
              <a:defRPr sz="900"/>
            </a:lvl5pPr>
            <a:lvl6pPr marL="2285934" indent="0">
              <a:buNone/>
              <a:defRPr sz="900"/>
            </a:lvl6pPr>
            <a:lvl7pPr marL="2743121" indent="0">
              <a:buNone/>
              <a:defRPr sz="900"/>
            </a:lvl7pPr>
            <a:lvl8pPr marL="3200307" indent="0">
              <a:buNone/>
              <a:defRPr sz="900"/>
            </a:lvl8pPr>
            <a:lvl9pPr marL="3657494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449068-A521-DA44-8C89-DC5DAD9C172B}" type="datetimeFigureOut">
              <a:rPr lang="ja-JP" altLang="en-US" smtClean="0">
                <a:solidFill>
                  <a:prstClr val="white">
                    <a:tint val="75000"/>
                  </a:prstClr>
                </a:solidFill>
              </a:rPr>
              <a:pPr/>
              <a:t>2017/6/19</a:t>
            </a:fld>
            <a:endParaRPr lang="ja-JP" alt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510AD9-059F-BB42-A02E-F91BC769146D}" type="slidenum">
              <a:rPr lang="ja-JP" alt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051591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449068-A521-DA44-8C89-DC5DAD9C172B}" type="datetimeFigureOut">
              <a:rPr lang="ja-JP" altLang="en-US" smtClean="0">
                <a:solidFill>
                  <a:prstClr val="white">
                    <a:tint val="75000"/>
                  </a:prstClr>
                </a:solidFill>
              </a:rPr>
              <a:pPr/>
              <a:t>2017/6/19</a:t>
            </a:fld>
            <a:endParaRPr lang="ja-JP" alt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510AD9-059F-BB42-A02E-F91BC769146D}" type="slidenum">
              <a:rPr lang="ja-JP" alt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886804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274640"/>
            <a:ext cx="2057400" cy="5851525"/>
          </a:xfrm>
        </p:spPr>
        <p:txBody>
          <a:bodyPr vert="eaVert"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 anchor="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449068-A521-DA44-8C89-DC5DAD9C172B}" type="datetimeFigureOut">
              <a:rPr lang="ja-JP" altLang="en-US" smtClean="0">
                <a:solidFill>
                  <a:prstClr val="white">
                    <a:tint val="75000"/>
                  </a:prstClr>
                </a:solidFill>
              </a:rPr>
              <a:pPr/>
              <a:t>2017/6/19</a:t>
            </a:fld>
            <a:endParaRPr lang="ja-JP" alt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510AD9-059F-BB42-A02E-F91BC769146D}" type="slidenum">
              <a:rPr lang="ja-JP" alt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619706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1" y="2130427"/>
            <a:ext cx="7772400" cy="1470025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1"/>
            <a:ext cx="6400800" cy="1752600"/>
          </a:xfrm>
        </p:spPr>
        <p:txBody>
          <a:bodyPr anchor="t">
            <a:normAutofit/>
          </a:bodyPr>
          <a:lstStyle>
            <a:lvl1pPr marL="0" indent="0" algn="ctr">
              <a:buNone/>
              <a:defRPr sz="2800">
                <a:solidFill>
                  <a:schemeClr val="tx2"/>
                </a:solidFill>
              </a:defRPr>
            </a:lvl1pPr>
            <a:lvl2pPr marL="4571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ja-JP" altLang="en-US" smtClean="0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449068-A521-DA44-8C89-DC5DAD9C172B}" type="datetimeFigureOut">
              <a:rPr lang="ja-JP" altLang="en-US" smtClean="0">
                <a:solidFill>
                  <a:prstClr val="white">
                    <a:tint val="75000"/>
                  </a:prstClr>
                </a:solidFill>
              </a:rPr>
              <a:pPr/>
              <a:t>2017/6/19</a:t>
            </a:fld>
            <a:endParaRPr lang="ja-JP" alt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510AD9-059F-BB42-A02E-F91BC769146D}" type="slidenum">
              <a:rPr lang="ja-JP" alt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827294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449068-A521-DA44-8C89-DC5DAD9C172B}" type="datetimeFigureOut">
              <a:rPr lang="ja-JP" altLang="en-US" smtClean="0">
                <a:solidFill>
                  <a:prstClr val="white">
                    <a:tint val="75000"/>
                  </a:prstClr>
                </a:solidFill>
              </a:rPr>
              <a:pPr/>
              <a:t>2017/6/19</a:t>
            </a:fld>
            <a:endParaRPr lang="ja-JP" alt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510AD9-059F-BB42-A02E-F91BC769146D}" type="slidenum">
              <a:rPr lang="ja-JP" alt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29800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A03DF2-E641-4A14-A0F4-B48223878D72}" type="datetime1">
              <a:rPr lang="ja-JP" altLang="en-US" smtClean="0"/>
              <a:t>2017/6/19</a:t>
            </a:fld>
            <a:endParaRPr lang="ja-JP" altLang="en-US"/>
          </a:p>
        </p:txBody>
      </p:sp>
      <p:sp>
        <p:nvSpPr>
          <p:cNvPr id="8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9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436A2B-6AD3-4180-B385-32720160F568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4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4" y="2906715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  <a:lvl2pPr marL="45718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4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3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2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0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49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449068-A521-DA44-8C89-DC5DAD9C172B}" type="datetimeFigureOut">
              <a:rPr lang="ja-JP" altLang="en-US" smtClean="0">
                <a:solidFill>
                  <a:prstClr val="white">
                    <a:tint val="75000"/>
                  </a:prstClr>
                </a:solidFill>
              </a:rPr>
              <a:pPr/>
              <a:t>2017/6/19</a:t>
            </a:fld>
            <a:endParaRPr lang="ja-JP" alt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510AD9-059F-BB42-A02E-F91BC769146D}" type="slidenum">
              <a:rPr lang="ja-JP" alt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079538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449068-A521-DA44-8C89-DC5DAD9C172B}" type="datetimeFigureOut">
              <a:rPr lang="ja-JP" altLang="en-US" smtClean="0">
                <a:solidFill>
                  <a:prstClr val="white">
                    <a:tint val="75000"/>
                  </a:prstClr>
                </a:solidFill>
              </a:rPr>
              <a:pPr/>
              <a:t>2017/6/19</a:t>
            </a:fld>
            <a:endParaRPr lang="ja-JP" alt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510AD9-059F-BB42-A02E-F91BC769146D}" type="slidenum">
              <a:rPr lang="ja-JP" alt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054034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t"/>
          <a:lstStyle>
            <a:lvl1pPr marL="0" indent="0">
              <a:buNone/>
              <a:defRPr sz="2000" b="1"/>
            </a:lvl1pPr>
            <a:lvl2pPr marL="457187" indent="0">
              <a:buNone/>
              <a:defRPr sz="2000" b="1"/>
            </a:lvl2pPr>
            <a:lvl3pPr marL="914374" indent="0">
              <a:buNone/>
              <a:defRPr sz="1800" b="1"/>
            </a:lvl3pPr>
            <a:lvl4pPr marL="1371561" indent="0">
              <a:buNone/>
              <a:defRPr sz="1600" b="1"/>
            </a:lvl4pPr>
            <a:lvl5pPr marL="1828748" indent="0">
              <a:buNone/>
              <a:defRPr sz="1600" b="1"/>
            </a:lvl5pPr>
            <a:lvl6pPr marL="2285934" indent="0">
              <a:buNone/>
              <a:defRPr sz="1600" b="1"/>
            </a:lvl6pPr>
            <a:lvl7pPr marL="2743121" indent="0">
              <a:buNone/>
              <a:defRPr sz="1600" b="1"/>
            </a:lvl7pPr>
            <a:lvl8pPr marL="3200307" indent="0">
              <a:buNone/>
              <a:defRPr sz="1600" b="1"/>
            </a:lvl8pPr>
            <a:lvl9pPr marL="3657494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6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t"/>
          <a:lstStyle>
            <a:lvl1pPr marL="0" indent="0">
              <a:buNone/>
              <a:defRPr sz="2000" b="1"/>
            </a:lvl1pPr>
            <a:lvl2pPr marL="457187" indent="0">
              <a:buNone/>
              <a:defRPr sz="2000" b="1"/>
            </a:lvl2pPr>
            <a:lvl3pPr marL="914374" indent="0">
              <a:buNone/>
              <a:defRPr sz="1800" b="1"/>
            </a:lvl3pPr>
            <a:lvl4pPr marL="1371561" indent="0">
              <a:buNone/>
              <a:defRPr sz="1600" b="1"/>
            </a:lvl4pPr>
            <a:lvl5pPr marL="1828748" indent="0">
              <a:buNone/>
              <a:defRPr sz="1600" b="1"/>
            </a:lvl5pPr>
            <a:lvl6pPr marL="2285934" indent="0">
              <a:buNone/>
              <a:defRPr sz="1600" b="1"/>
            </a:lvl6pPr>
            <a:lvl7pPr marL="2743121" indent="0">
              <a:buNone/>
              <a:defRPr sz="1600" b="1"/>
            </a:lvl7pPr>
            <a:lvl8pPr marL="3200307" indent="0">
              <a:buNone/>
              <a:defRPr sz="1600" b="1"/>
            </a:lvl8pPr>
            <a:lvl9pPr marL="3657494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6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449068-A521-DA44-8C89-DC5DAD9C172B}" type="datetimeFigureOut">
              <a:rPr lang="ja-JP" altLang="en-US" smtClean="0">
                <a:solidFill>
                  <a:prstClr val="white">
                    <a:tint val="75000"/>
                  </a:prstClr>
                </a:solidFill>
              </a:rPr>
              <a:pPr/>
              <a:t>2017/6/19</a:t>
            </a:fld>
            <a:endParaRPr lang="ja-JP" alt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510AD9-059F-BB42-A02E-F91BC769146D}" type="slidenum">
              <a:rPr lang="ja-JP" alt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382886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449068-A521-DA44-8C89-DC5DAD9C172B}" type="datetimeFigureOut">
              <a:rPr lang="ja-JP" altLang="en-US" smtClean="0">
                <a:solidFill>
                  <a:prstClr val="white">
                    <a:tint val="75000"/>
                  </a:prstClr>
                </a:solidFill>
              </a:rPr>
              <a:pPr/>
              <a:t>2017/6/19</a:t>
            </a:fld>
            <a:endParaRPr lang="ja-JP" alt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510AD9-059F-BB42-A02E-F91BC769146D}" type="slidenum">
              <a:rPr lang="ja-JP" alt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269261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449068-A521-DA44-8C89-DC5DAD9C172B}" type="datetimeFigureOut">
              <a:rPr lang="ja-JP" altLang="en-US" smtClean="0">
                <a:solidFill>
                  <a:prstClr val="white">
                    <a:tint val="75000"/>
                  </a:prstClr>
                </a:solidFill>
              </a:rPr>
              <a:pPr/>
              <a:t>2017/6/19</a:t>
            </a:fld>
            <a:endParaRPr lang="ja-JP" alt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510AD9-059F-BB42-A02E-F91BC769146D}" type="slidenum">
              <a:rPr lang="ja-JP" alt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052209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  <a:lvl2pPr marL="457187" indent="0">
              <a:buNone/>
              <a:defRPr sz="1200"/>
            </a:lvl2pPr>
            <a:lvl3pPr marL="914374" indent="0">
              <a:buNone/>
              <a:defRPr sz="1000"/>
            </a:lvl3pPr>
            <a:lvl4pPr marL="1371561" indent="0">
              <a:buNone/>
              <a:defRPr sz="900"/>
            </a:lvl4pPr>
            <a:lvl5pPr marL="1828748" indent="0">
              <a:buNone/>
              <a:defRPr sz="900"/>
            </a:lvl5pPr>
            <a:lvl6pPr marL="2285934" indent="0">
              <a:buNone/>
              <a:defRPr sz="900"/>
            </a:lvl6pPr>
            <a:lvl7pPr marL="2743121" indent="0">
              <a:buNone/>
              <a:defRPr sz="900"/>
            </a:lvl7pPr>
            <a:lvl8pPr marL="3200307" indent="0">
              <a:buNone/>
              <a:defRPr sz="900"/>
            </a:lvl8pPr>
            <a:lvl9pPr marL="3657494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449068-A521-DA44-8C89-DC5DAD9C172B}" type="datetimeFigureOut">
              <a:rPr lang="ja-JP" altLang="en-US" smtClean="0">
                <a:solidFill>
                  <a:prstClr val="white">
                    <a:tint val="75000"/>
                  </a:prstClr>
                </a:solidFill>
              </a:rPr>
              <a:pPr/>
              <a:t>2017/6/19</a:t>
            </a:fld>
            <a:endParaRPr lang="ja-JP" alt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510AD9-059F-BB42-A02E-F91BC769146D}" type="slidenum">
              <a:rPr lang="ja-JP" alt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677000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6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87" indent="0">
              <a:buNone/>
              <a:defRPr sz="2800"/>
            </a:lvl2pPr>
            <a:lvl3pPr marL="914374" indent="0">
              <a:buNone/>
              <a:defRPr sz="2400"/>
            </a:lvl3pPr>
            <a:lvl4pPr marL="1371561" indent="0">
              <a:buNone/>
              <a:defRPr sz="2000"/>
            </a:lvl4pPr>
            <a:lvl5pPr marL="1828748" indent="0">
              <a:buNone/>
              <a:defRPr sz="2000"/>
            </a:lvl5pPr>
            <a:lvl6pPr marL="2285934" indent="0">
              <a:buNone/>
              <a:defRPr sz="2000"/>
            </a:lvl6pPr>
            <a:lvl7pPr marL="2743121" indent="0">
              <a:buNone/>
              <a:defRPr sz="2000"/>
            </a:lvl7pPr>
            <a:lvl8pPr marL="3200307" indent="0">
              <a:buNone/>
              <a:defRPr sz="2000"/>
            </a:lvl8pPr>
            <a:lvl9pPr marL="3657494" indent="0">
              <a:buNone/>
              <a:defRPr sz="2000"/>
            </a:lvl9pPr>
          </a:lstStyle>
          <a:p>
            <a:r>
              <a:rPr lang="ja-JP" altLang="en-US" smtClean="0"/>
              <a:t>プレースホルダーまでドラッグするかアイコンをクリックして図を追加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 anchor="t"/>
          <a:lstStyle>
            <a:lvl1pPr marL="0" indent="0">
              <a:buNone/>
              <a:defRPr sz="14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  <a:lvl2pPr marL="457187" indent="0">
              <a:buNone/>
              <a:defRPr sz="1200"/>
            </a:lvl2pPr>
            <a:lvl3pPr marL="914374" indent="0">
              <a:buNone/>
              <a:defRPr sz="1000"/>
            </a:lvl3pPr>
            <a:lvl4pPr marL="1371561" indent="0">
              <a:buNone/>
              <a:defRPr sz="900"/>
            </a:lvl4pPr>
            <a:lvl5pPr marL="1828748" indent="0">
              <a:buNone/>
              <a:defRPr sz="900"/>
            </a:lvl5pPr>
            <a:lvl6pPr marL="2285934" indent="0">
              <a:buNone/>
              <a:defRPr sz="900"/>
            </a:lvl6pPr>
            <a:lvl7pPr marL="2743121" indent="0">
              <a:buNone/>
              <a:defRPr sz="900"/>
            </a:lvl7pPr>
            <a:lvl8pPr marL="3200307" indent="0">
              <a:buNone/>
              <a:defRPr sz="900"/>
            </a:lvl8pPr>
            <a:lvl9pPr marL="3657494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449068-A521-DA44-8C89-DC5DAD9C172B}" type="datetimeFigureOut">
              <a:rPr lang="ja-JP" altLang="en-US" smtClean="0">
                <a:solidFill>
                  <a:prstClr val="white">
                    <a:tint val="75000"/>
                  </a:prstClr>
                </a:solidFill>
              </a:rPr>
              <a:pPr/>
              <a:t>2017/6/19</a:t>
            </a:fld>
            <a:endParaRPr lang="ja-JP" alt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510AD9-059F-BB42-A02E-F91BC769146D}" type="slidenum">
              <a:rPr lang="ja-JP" alt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146481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449068-A521-DA44-8C89-DC5DAD9C172B}" type="datetimeFigureOut">
              <a:rPr lang="ja-JP" altLang="en-US" smtClean="0">
                <a:solidFill>
                  <a:prstClr val="white">
                    <a:tint val="75000"/>
                  </a:prstClr>
                </a:solidFill>
              </a:rPr>
              <a:pPr/>
              <a:t>2017/6/19</a:t>
            </a:fld>
            <a:endParaRPr lang="ja-JP" alt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510AD9-059F-BB42-A02E-F91BC769146D}" type="slidenum">
              <a:rPr lang="ja-JP" alt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353649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274640"/>
            <a:ext cx="2057400" cy="5851525"/>
          </a:xfrm>
        </p:spPr>
        <p:txBody>
          <a:bodyPr vert="eaVert"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 anchor="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449068-A521-DA44-8C89-DC5DAD9C172B}" type="datetimeFigureOut">
              <a:rPr lang="ja-JP" altLang="en-US" smtClean="0">
                <a:solidFill>
                  <a:prstClr val="white">
                    <a:tint val="75000"/>
                  </a:prstClr>
                </a:solidFill>
              </a:rPr>
              <a:pPr/>
              <a:t>2017/6/19</a:t>
            </a:fld>
            <a:endParaRPr lang="ja-JP" alt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510AD9-059F-BB42-A02E-F91BC769146D}" type="slidenum">
              <a:rPr lang="ja-JP" alt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44646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43D820-9916-4068-B739-872C7BB9A795}" type="datetime1">
              <a:rPr lang="ja-JP" altLang="en-US" smtClean="0"/>
              <a:t>2017/6/19</a:t>
            </a:fld>
            <a:endParaRPr lang="ja-JP" altLang="en-US"/>
          </a:p>
        </p:txBody>
      </p:sp>
      <p:sp>
        <p:nvSpPr>
          <p:cNvPr id="4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5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392C86-14AF-4638-B9CC-A916F57137DA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A78E93-43F6-4EB4-93CA-771BAF4AEA56}" type="datetime1">
              <a:rPr lang="ja-JP" altLang="en-US" smtClean="0"/>
              <a:t>2017/6/19</a:t>
            </a:fld>
            <a:endParaRPr lang="ja-JP" altLang="en-US"/>
          </a:p>
        </p:txBody>
      </p:sp>
      <p:sp>
        <p:nvSpPr>
          <p:cNvPr id="3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4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937F97-D2D8-4945-9916-AD134855E4D9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7C8AD8-1BF4-4502-8834-969C6B5EC7CD}" type="datetime1">
              <a:rPr lang="ja-JP" altLang="en-US" smtClean="0"/>
              <a:t>2017/6/19</a:t>
            </a:fld>
            <a:endParaRPr lang="ja-JP" altLang="en-US"/>
          </a:p>
        </p:txBody>
      </p:sp>
      <p:sp>
        <p:nvSpPr>
          <p:cNvPr id="6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35DF8E-EF14-485C-B1FC-914DA5023D5B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ja-JP" altLang="en-US" noProof="0" smtClean="0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82981D-5111-4721-9E04-A7EEAD4B6681}" type="datetime1">
              <a:rPr lang="ja-JP" altLang="en-US" smtClean="0"/>
              <a:t>2017/6/19</a:t>
            </a:fld>
            <a:endParaRPr lang="ja-JP" altLang="en-US"/>
          </a:p>
        </p:txBody>
      </p:sp>
      <p:sp>
        <p:nvSpPr>
          <p:cNvPr id="6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CA6A08-3803-4031-A59D-5A7D270F6BD8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2.jpeg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4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chemeClr val="accent1">
                <a:shade val="30000"/>
                <a:satMod val="115000"/>
              </a:schemeClr>
            </a:gs>
            <a:gs pos="50000">
              <a:schemeClr val="accent1">
                <a:shade val="67500"/>
                <a:satMod val="115000"/>
              </a:schemeClr>
            </a:gs>
            <a:gs pos="100000">
              <a:schemeClr val="accent1">
                <a:shade val="100000"/>
                <a:satMod val="115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タイトル プレースホルダ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タイトルの書式設定</a:t>
            </a:r>
          </a:p>
        </p:txBody>
      </p:sp>
      <p:sp>
        <p:nvSpPr>
          <p:cNvPr id="2051" name="テキスト プレースホルダ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EF5F5E4-AE03-455C-A4E8-F3692B33C64A}" type="datetime1">
              <a:rPr lang="ja-JP" altLang="en-US" smtClean="0"/>
              <a:t>2017/6/19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CFDAA2CF-88BB-46D9-8176-A8B2A1D74414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4" r:id="rId1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F8C0D6A3-432B-4917-A195-12901A6117B7}" type="datetime1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2017/6/19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F9D216F7-1C87-4C29-AFA5-A91781EEB93D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5254553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0" r:id="rId1"/>
    <p:sldLayoutId id="2147483781" r:id="rId2"/>
    <p:sldLayoutId id="2147483782" r:id="rId3"/>
    <p:sldLayoutId id="2147483783" r:id="rId4"/>
    <p:sldLayoutId id="2147483784" r:id="rId5"/>
    <p:sldLayoutId id="2147483785" r:id="rId6"/>
    <p:sldLayoutId id="2147483786" r:id="rId7"/>
    <p:sldLayoutId id="2147483787" r:id="rId8"/>
    <p:sldLayoutId id="2147483788" r:id="rId9"/>
    <p:sldLayoutId id="2147483789" r:id="rId10"/>
    <p:sldLayoutId id="2147483790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509B3E8B-9D63-4A1B-B8C3-1B3D9F413B08}" type="datetime1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2017/6/19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1CF1767D-8047-4AD7-90DF-393CE5242528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6361688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2" r:id="rId1"/>
    <p:sldLayoutId id="2147483793" r:id="rId2"/>
    <p:sldLayoutId id="2147483794" r:id="rId3"/>
    <p:sldLayoutId id="2147483795" r:id="rId4"/>
    <p:sldLayoutId id="2147483796" r:id="rId5"/>
    <p:sldLayoutId id="2147483797" r:id="rId6"/>
    <p:sldLayoutId id="2147483798" r:id="rId7"/>
    <p:sldLayoutId id="2147483799" r:id="rId8"/>
    <p:sldLayoutId id="2147483800" r:id="rId9"/>
    <p:sldLayoutId id="2147483801" r:id="rId10"/>
    <p:sldLayoutId id="2147483802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図 6" descr="安田講堂写真.jp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65113"/>
            <a:ext cx="9144000" cy="608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正方形/長方形 7"/>
          <p:cNvSpPr/>
          <p:nvPr userDrawn="1"/>
        </p:nvSpPr>
        <p:spPr>
          <a:xfrm>
            <a:off x="0" y="0"/>
            <a:ext cx="9144000" cy="16192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9" name="正方形/長方形 8"/>
          <p:cNvSpPr/>
          <p:nvPr userDrawn="1"/>
        </p:nvSpPr>
        <p:spPr>
          <a:xfrm>
            <a:off x="1588" y="6350000"/>
            <a:ext cx="9144000" cy="50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>
              <a:solidFill>
                <a:prstClr val="white"/>
              </a:solidFill>
            </a:endParaRPr>
          </a:p>
        </p:txBody>
      </p:sp>
      <p:pic>
        <p:nvPicPr>
          <p:cNvPr id="3077" name="図 5" descr="名称未設定-3.jpg"/>
          <p:cNvPicPr>
            <a:picLocks noChangeAspect="1"/>
          </p:cNvPicPr>
          <p:nvPr userDrawn="1"/>
        </p:nvPicPr>
        <p:blipFill>
          <a:blip r:embed="rId4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4288" y="6400800"/>
            <a:ext cx="1550987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271561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6" r:id="rId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/>
          <p:cNvSpPr/>
          <p:nvPr userDrawn="1"/>
        </p:nvSpPr>
        <p:spPr>
          <a:xfrm>
            <a:off x="9525" y="0"/>
            <a:ext cx="9123363" cy="636905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>
              <a:solidFill>
                <a:prstClr val="white"/>
              </a:solidFill>
            </a:endParaRPr>
          </a:p>
        </p:txBody>
      </p:sp>
      <p:pic>
        <p:nvPicPr>
          <p:cNvPr id="2051" name="図 5" descr="法学部写真.jpg"/>
          <p:cNvPicPr>
            <a:picLocks noChangeAspect="1"/>
          </p:cNvPicPr>
          <p:nvPr userDrawn="1"/>
        </p:nvPicPr>
        <p:blipFill>
          <a:blip r:embed="rId3" cstate="print"/>
          <a:srcRect t="21880" b="2885"/>
          <a:stretch>
            <a:fillRect/>
          </a:stretch>
        </p:blipFill>
        <p:spPr bwMode="auto">
          <a:xfrm>
            <a:off x="1770063" y="0"/>
            <a:ext cx="5603875" cy="636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6" descr="V:\00本部事務\08総務部\03広報課\01広報企画チーム\英訳（ユアン）\13 PPT template\images\mark_logo_80.gif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5888" y="6461125"/>
            <a:ext cx="1285875" cy="331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1541793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8" r:id="rId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1" y="457201"/>
            <a:ext cx="8229600" cy="1143000"/>
          </a:xfrm>
          <a:prstGeom prst="rect">
            <a:avLst/>
          </a:prstGeom>
        </p:spPr>
        <p:txBody>
          <a:bodyPr vert="horz" lIns="91437" tIns="45719" rIns="91437" bIns="45719" rtlCol="0" anchor="t">
            <a:normAutofit/>
          </a:bodyPr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600202"/>
            <a:ext cx="8229600" cy="4525963"/>
          </a:xfrm>
          <a:prstGeom prst="rect">
            <a:avLst/>
          </a:prstGeom>
        </p:spPr>
        <p:txBody>
          <a:bodyPr vert="horz" lIns="91437" tIns="45719" rIns="91437" bIns="45719" rtlCol="0" anchor="ctr">
            <a:normAutofit/>
          </a:bodyPr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37" tIns="45719" rIns="91437" bIns="45719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187" fontAlgn="auto">
              <a:spcBef>
                <a:spcPts val="0"/>
              </a:spcBef>
              <a:spcAft>
                <a:spcPts val="0"/>
              </a:spcAft>
            </a:pPr>
            <a:fld id="{B9449068-A521-DA44-8C89-DC5DAD9C172B}" type="datetimeFigureOut">
              <a:rPr lang="ja-JP" altLang="en-US" smtClean="0">
                <a:solidFill>
                  <a:prstClr val="white">
                    <a:tint val="75000"/>
                  </a:prstClr>
                </a:solidFill>
                <a:latin typeface="Corbel"/>
              </a:rPr>
              <a:pPr defTabSz="457187" fontAlgn="auto">
                <a:spcBef>
                  <a:spcPts val="0"/>
                </a:spcBef>
                <a:spcAft>
                  <a:spcPts val="0"/>
                </a:spcAft>
              </a:pPr>
              <a:t>2017/6/19</a:t>
            </a:fld>
            <a:endParaRPr lang="ja-JP" altLang="en-US">
              <a:solidFill>
                <a:prstClr val="white">
                  <a:tint val="75000"/>
                </a:prstClr>
              </a:solidFill>
              <a:latin typeface="Corbe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37" tIns="45719" rIns="91437" bIns="45719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187" fontAlgn="auto">
              <a:spcBef>
                <a:spcPts val="0"/>
              </a:spcBef>
              <a:spcAft>
                <a:spcPts val="0"/>
              </a:spcAft>
            </a:pPr>
            <a:endParaRPr lang="ja-JP" altLang="en-US">
              <a:solidFill>
                <a:prstClr val="white">
                  <a:tint val="75000"/>
                </a:prstClr>
              </a:solidFill>
              <a:latin typeface="Corbe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1" y="6356351"/>
            <a:ext cx="2133600" cy="365125"/>
          </a:xfrm>
          <a:prstGeom prst="rect">
            <a:avLst/>
          </a:prstGeom>
        </p:spPr>
        <p:txBody>
          <a:bodyPr vert="horz" lIns="91437" tIns="45719" rIns="91437" bIns="4571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187" fontAlgn="auto">
              <a:spcBef>
                <a:spcPts val="0"/>
              </a:spcBef>
              <a:spcAft>
                <a:spcPts val="0"/>
              </a:spcAft>
            </a:pPr>
            <a:fld id="{1A510AD9-059F-BB42-A02E-F91BC769146D}" type="slidenum">
              <a:rPr lang="ja-JP" altLang="en-US" smtClean="0">
                <a:solidFill>
                  <a:prstClr val="white">
                    <a:tint val="75000"/>
                  </a:prstClr>
                </a:solidFill>
                <a:latin typeface="Corbel"/>
              </a:rPr>
              <a:pPr defTabSz="457187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ja-JP" altLang="en-US">
              <a:solidFill>
                <a:prstClr val="white">
                  <a:tint val="75000"/>
                </a:prstClr>
              </a:solidFill>
              <a:latin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36085132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44" r:id="rId1"/>
    <p:sldLayoutId id="2147483845" r:id="rId2"/>
    <p:sldLayoutId id="2147483846" r:id="rId3"/>
    <p:sldLayoutId id="2147483847" r:id="rId4"/>
    <p:sldLayoutId id="2147483848" r:id="rId5"/>
    <p:sldLayoutId id="2147483849" r:id="rId6"/>
    <p:sldLayoutId id="2147483850" r:id="rId7"/>
    <p:sldLayoutId id="2147483851" r:id="rId8"/>
    <p:sldLayoutId id="2147483852" r:id="rId9"/>
    <p:sldLayoutId id="2147483853" r:id="rId10"/>
    <p:sldLayoutId id="2147483854" r:id="rId11"/>
  </p:sldLayoutIdLst>
  <p:txStyles>
    <p:titleStyle>
      <a:lvl1pPr algn="ctr" defTabSz="914374" rtl="0" eaLnBrk="1" latinLnBrk="0" hangingPunct="1">
        <a:spcBef>
          <a:spcPct val="0"/>
        </a:spcBef>
        <a:buNone/>
        <a:defRPr kumimoji="1" sz="5000" kern="120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 kumimoji="1">
          <a:solidFill>
            <a:schemeClr val="tx2"/>
          </a:solidFill>
        </a:defRPr>
      </a:lvl2pPr>
      <a:lvl3pPr eaLnBrk="1" hangingPunct="1">
        <a:defRPr kumimoji="1">
          <a:solidFill>
            <a:schemeClr val="tx2"/>
          </a:solidFill>
        </a:defRPr>
      </a:lvl3pPr>
      <a:lvl4pPr eaLnBrk="1" hangingPunct="1">
        <a:defRPr kumimoji="1">
          <a:solidFill>
            <a:schemeClr val="tx2"/>
          </a:solidFill>
        </a:defRPr>
      </a:lvl4pPr>
      <a:lvl5pPr eaLnBrk="1" hangingPunct="1">
        <a:defRPr kumimoji="1">
          <a:solidFill>
            <a:schemeClr val="tx2"/>
          </a:solidFill>
        </a:defRPr>
      </a:lvl5pPr>
      <a:lvl6pPr eaLnBrk="1" hangingPunct="1">
        <a:defRPr kumimoji="1">
          <a:solidFill>
            <a:schemeClr val="tx2"/>
          </a:solidFill>
        </a:defRPr>
      </a:lvl6pPr>
      <a:lvl7pPr eaLnBrk="1" hangingPunct="1">
        <a:defRPr kumimoji="1">
          <a:solidFill>
            <a:schemeClr val="tx2"/>
          </a:solidFill>
        </a:defRPr>
      </a:lvl7pPr>
      <a:lvl8pPr eaLnBrk="1" hangingPunct="1">
        <a:defRPr kumimoji="1">
          <a:solidFill>
            <a:schemeClr val="tx2"/>
          </a:solidFill>
        </a:defRPr>
      </a:lvl8pPr>
      <a:lvl9pPr eaLnBrk="1" hangingPunct="1">
        <a:defRPr kumimoji="1">
          <a:solidFill>
            <a:schemeClr val="tx2"/>
          </a:solidFill>
        </a:defRPr>
      </a:lvl9pPr>
    </p:titleStyle>
    <p:bodyStyle>
      <a:lvl1pPr marL="342890" indent="-342890" algn="l" defTabSz="914374" rtl="0" eaLnBrk="1" latinLnBrk="0" hangingPunct="1">
        <a:lnSpc>
          <a:spcPct val="150000"/>
        </a:lnSpc>
        <a:spcBef>
          <a:spcPct val="20000"/>
        </a:spcBef>
        <a:buFont typeface="Arial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28" indent="-285741" algn="l" defTabSz="914374" rtl="0" eaLnBrk="1" latinLnBrk="0" hangingPunct="1">
        <a:lnSpc>
          <a:spcPct val="150000"/>
        </a:lnSpc>
        <a:spcBef>
          <a:spcPct val="20000"/>
        </a:spcBef>
        <a:buFont typeface="Arial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67" indent="-228593" algn="l" defTabSz="914374" rtl="0" eaLnBrk="1" latinLnBrk="0" hangingPunct="1">
        <a:lnSpc>
          <a:spcPct val="150000"/>
        </a:lnSpc>
        <a:spcBef>
          <a:spcPct val="20000"/>
        </a:spcBef>
        <a:buFont typeface="Arial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54" indent="-228593" algn="l" defTabSz="914374" rtl="0" eaLnBrk="1" latinLnBrk="0" hangingPunct="1">
        <a:lnSpc>
          <a:spcPct val="150000"/>
        </a:lnSpc>
        <a:spcBef>
          <a:spcPct val="20000"/>
        </a:spcBef>
        <a:buFont typeface="Arial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1" indent="-228593" algn="l" defTabSz="914374" rtl="0" eaLnBrk="1" latinLnBrk="0" hangingPunct="1">
        <a:lnSpc>
          <a:spcPct val="150000"/>
        </a:lnSpc>
        <a:spcBef>
          <a:spcPct val="20000"/>
        </a:spcBef>
        <a:buFont typeface="Arial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28" indent="-228593" algn="l" defTabSz="914374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14" indent="-228593" algn="l" defTabSz="914374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01" indent="-228593" algn="l" defTabSz="914374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88" indent="-228593" algn="l" defTabSz="914374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4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7" algn="l" defTabSz="914374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4" algn="l" defTabSz="914374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1" algn="l" defTabSz="914374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48" algn="l" defTabSz="914374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34" algn="l" defTabSz="914374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21" algn="l" defTabSz="914374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07" algn="l" defTabSz="914374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94" algn="l" defTabSz="914374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1" y="457201"/>
            <a:ext cx="8229600" cy="1143000"/>
          </a:xfrm>
          <a:prstGeom prst="rect">
            <a:avLst/>
          </a:prstGeom>
        </p:spPr>
        <p:txBody>
          <a:bodyPr vert="horz" lIns="91437" tIns="45719" rIns="91437" bIns="45719" rtlCol="0" anchor="t">
            <a:normAutofit/>
          </a:bodyPr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600202"/>
            <a:ext cx="8229600" cy="4525963"/>
          </a:xfrm>
          <a:prstGeom prst="rect">
            <a:avLst/>
          </a:prstGeom>
        </p:spPr>
        <p:txBody>
          <a:bodyPr vert="horz" lIns="91437" tIns="45719" rIns="91437" bIns="45719" rtlCol="0" anchor="ctr">
            <a:normAutofit/>
          </a:bodyPr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37" tIns="45719" rIns="91437" bIns="45719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187" fontAlgn="auto">
              <a:spcBef>
                <a:spcPts val="0"/>
              </a:spcBef>
              <a:spcAft>
                <a:spcPts val="0"/>
              </a:spcAft>
            </a:pPr>
            <a:fld id="{B9449068-A521-DA44-8C89-DC5DAD9C172B}" type="datetimeFigureOut">
              <a:rPr lang="ja-JP" altLang="en-US" smtClean="0">
                <a:solidFill>
                  <a:prstClr val="white">
                    <a:tint val="75000"/>
                  </a:prstClr>
                </a:solidFill>
                <a:latin typeface="Corbel"/>
              </a:rPr>
              <a:pPr defTabSz="457187" fontAlgn="auto">
                <a:spcBef>
                  <a:spcPts val="0"/>
                </a:spcBef>
                <a:spcAft>
                  <a:spcPts val="0"/>
                </a:spcAft>
              </a:pPr>
              <a:t>2017/6/19</a:t>
            </a:fld>
            <a:endParaRPr lang="ja-JP" altLang="en-US">
              <a:solidFill>
                <a:prstClr val="white">
                  <a:tint val="75000"/>
                </a:prstClr>
              </a:solidFill>
              <a:latin typeface="Corbe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37" tIns="45719" rIns="91437" bIns="45719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187" fontAlgn="auto">
              <a:spcBef>
                <a:spcPts val="0"/>
              </a:spcBef>
              <a:spcAft>
                <a:spcPts val="0"/>
              </a:spcAft>
            </a:pPr>
            <a:endParaRPr lang="ja-JP" altLang="en-US">
              <a:solidFill>
                <a:prstClr val="white">
                  <a:tint val="75000"/>
                </a:prstClr>
              </a:solidFill>
              <a:latin typeface="Corbe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1" y="6356351"/>
            <a:ext cx="2133600" cy="365125"/>
          </a:xfrm>
          <a:prstGeom prst="rect">
            <a:avLst/>
          </a:prstGeom>
        </p:spPr>
        <p:txBody>
          <a:bodyPr vert="horz" lIns="91437" tIns="45719" rIns="91437" bIns="4571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187" fontAlgn="auto">
              <a:spcBef>
                <a:spcPts val="0"/>
              </a:spcBef>
              <a:spcAft>
                <a:spcPts val="0"/>
              </a:spcAft>
            </a:pPr>
            <a:fld id="{1A510AD9-059F-BB42-A02E-F91BC769146D}" type="slidenum">
              <a:rPr lang="ja-JP" altLang="en-US" smtClean="0">
                <a:solidFill>
                  <a:prstClr val="white">
                    <a:tint val="75000"/>
                  </a:prstClr>
                </a:solidFill>
                <a:latin typeface="Corbel"/>
              </a:rPr>
              <a:pPr defTabSz="457187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ja-JP" altLang="en-US">
              <a:solidFill>
                <a:prstClr val="white">
                  <a:tint val="75000"/>
                </a:prstClr>
              </a:solidFill>
              <a:latin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223273888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68" r:id="rId1"/>
    <p:sldLayoutId id="2147483869" r:id="rId2"/>
    <p:sldLayoutId id="2147483870" r:id="rId3"/>
    <p:sldLayoutId id="2147483871" r:id="rId4"/>
    <p:sldLayoutId id="2147483872" r:id="rId5"/>
    <p:sldLayoutId id="2147483873" r:id="rId6"/>
    <p:sldLayoutId id="2147483874" r:id="rId7"/>
    <p:sldLayoutId id="2147483875" r:id="rId8"/>
    <p:sldLayoutId id="2147483876" r:id="rId9"/>
    <p:sldLayoutId id="2147483877" r:id="rId10"/>
    <p:sldLayoutId id="2147483878" r:id="rId11"/>
  </p:sldLayoutIdLst>
  <p:txStyles>
    <p:titleStyle>
      <a:lvl1pPr algn="ctr" defTabSz="914374" rtl="0" eaLnBrk="1" latinLnBrk="0" hangingPunct="1">
        <a:spcBef>
          <a:spcPct val="0"/>
        </a:spcBef>
        <a:buNone/>
        <a:defRPr kumimoji="1" sz="5000" kern="120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 kumimoji="1">
          <a:solidFill>
            <a:schemeClr val="tx2"/>
          </a:solidFill>
        </a:defRPr>
      </a:lvl2pPr>
      <a:lvl3pPr eaLnBrk="1" hangingPunct="1">
        <a:defRPr kumimoji="1">
          <a:solidFill>
            <a:schemeClr val="tx2"/>
          </a:solidFill>
        </a:defRPr>
      </a:lvl3pPr>
      <a:lvl4pPr eaLnBrk="1" hangingPunct="1">
        <a:defRPr kumimoji="1">
          <a:solidFill>
            <a:schemeClr val="tx2"/>
          </a:solidFill>
        </a:defRPr>
      </a:lvl4pPr>
      <a:lvl5pPr eaLnBrk="1" hangingPunct="1">
        <a:defRPr kumimoji="1">
          <a:solidFill>
            <a:schemeClr val="tx2"/>
          </a:solidFill>
        </a:defRPr>
      </a:lvl5pPr>
      <a:lvl6pPr eaLnBrk="1" hangingPunct="1">
        <a:defRPr kumimoji="1">
          <a:solidFill>
            <a:schemeClr val="tx2"/>
          </a:solidFill>
        </a:defRPr>
      </a:lvl6pPr>
      <a:lvl7pPr eaLnBrk="1" hangingPunct="1">
        <a:defRPr kumimoji="1">
          <a:solidFill>
            <a:schemeClr val="tx2"/>
          </a:solidFill>
        </a:defRPr>
      </a:lvl7pPr>
      <a:lvl8pPr eaLnBrk="1" hangingPunct="1">
        <a:defRPr kumimoji="1">
          <a:solidFill>
            <a:schemeClr val="tx2"/>
          </a:solidFill>
        </a:defRPr>
      </a:lvl8pPr>
      <a:lvl9pPr eaLnBrk="1" hangingPunct="1">
        <a:defRPr kumimoji="1">
          <a:solidFill>
            <a:schemeClr val="tx2"/>
          </a:solidFill>
        </a:defRPr>
      </a:lvl9pPr>
    </p:titleStyle>
    <p:bodyStyle>
      <a:lvl1pPr marL="342890" indent="-342890" algn="l" defTabSz="914374" rtl="0" eaLnBrk="1" latinLnBrk="0" hangingPunct="1">
        <a:lnSpc>
          <a:spcPct val="150000"/>
        </a:lnSpc>
        <a:spcBef>
          <a:spcPct val="20000"/>
        </a:spcBef>
        <a:buFont typeface="Arial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28" indent="-285741" algn="l" defTabSz="914374" rtl="0" eaLnBrk="1" latinLnBrk="0" hangingPunct="1">
        <a:lnSpc>
          <a:spcPct val="150000"/>
        </a:lnSpc>
        <a:spcBef>
          <a:spcPct val="20000"/>
        </a:spcBef>
        <a:buFont typeface="Arial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67" indent="-228593" algn="l" defTabSz="914374" rtl="0" eaLnBrk="1" latinLnBrk="0" hangingPunct="1">
        <a:lnSpc>
          <a:spcPct val="150000"/>
        </a:lnSpc>
        <a:spcBef>
          <a:spcPct val="20000"/>
        </a:spcBef>
        <a:buFont typeface="Arial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54" indent="-228593" algn="l" defTabSz="914374" rtl="0" eaLnBrk="1" latinLnBrk="0" hangingPunct="1">
        <a:lnSpc>
          <a:spcPct val="150000"/>
        </a:lnSpc>
        <a:spcBef>
          <a:spcPct val="20000"/>
        </a:spcBef>
        <a:buFont typeface="Arial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1" indent="-228593" algn="l" defTabSz="914374" rtl="0" eaLnBrk="1" latinLnBrk="0" hangingPunct="1">
        <a:lnSpc>
          <a:spcPct val="150000"/>
        </a:lnSpc>
        <a:spcBef>
          <a:spcPct val="20000"/>
        </a:spcBef>
        <a:buFont typeface="Arial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28" indent="-228593" algn="l" defTabSz="914374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14" indent="-228593" algn="l" defTabSz="914374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01" indent="-228593" algn="l" defTabSz="914374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88" indent="-228593" algn="l" defTabSz="914374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4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7" algn="l" defTabSz="914374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4" algn="l" defTabSz="914374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1" algn="l" defTabSz="914374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48" algn="l" defTabSz="914374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34" algn="l" defTabSz="914374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21" algn="l" defTabSz="914374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07" algn="l" defTabSz="914374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94" algn="l" defTabSz="914374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40.png"/><Relationship Id="rId4" Type="http://schemas.openxmlformats.org/officeDocument/2006/relationships/image" Target="../media/image39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4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9.xml"/><Relationship Id="rId5" Type="http://schemas.openxmlformats.org/officeDocument/2006/relationships/image" Target="../media/image6.jpeg"/><Relationship Id="rId4" Type="http://schemas.openxmlformats.org/officeDocument/2006/relationships/image" Target="http://www.u-tokyo.ac.jp/global-060331/images/logo.gif" TargetMode="Externa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hyperlink" Target="http://ns2.misao.co.jp/hiso/" TargetMode="External"/><Relationship Id="rId3" Type="http://schemas.openxmlformats.org/officeDocument/2006/relationships/hyperlink" Target="file:///C:\Users\mizo\works\&#30740;&#31350;\&#31119;&#23798;&#25918;&#23556;&#32218;\&#23398;&#34899;&#20250;&#35696;120314\150425&#26481;&#22823;&#36786;&#23398;&#37096;\150425.MOV" TargetMode="External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51.jpeg"/><Relationship Id="rId5" Type="http://schemas.openxmlformats.org/officeDocument/2006/relationships/image" Target="../media/image50.png"/><Relationship Id="rId4" Type="http://schemas.openxmlformats.org/officeDocument/2006/relationships/image" Target="../media/image49.jpeg"/><Relationship Id="rId9" Type="http://schemas.openxmlformats.org/officeDocument/2006/relationships/hyperlink" Target="https://www.facebook.com/FukushimaSaisei/videos/1054291244592879/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5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5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60.jpeg"/><Relationship Id="rId5" Type="http://schemas.openxmlformats.org/officeDocument/2006/relationships/hyperlink" Target="https://www.youtube.com/watch?v=AlTwmayfVtw" TargetMode="External"/><Relationship Id="rId4" Type="http://schemas.openxmlformats.org/officeDocument/2006/relationships/hyperlink" Target="https://www.youtube.com/watch?v=1YlaKdTu8kg" TargetMode="Externa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0.xml"/><Relationship Id="rId5" Type="http://schemas.openxmlformats.org/officeDocument/2006/relationships/hyperlink" Target="http://www.iai.ga.a.u-tokyo.ac.jp/mizo/edrp/fukushima/poster/sp16.pdf" TargetMode="External"/><Relationship Id="rId4" Type="http://schemas.openxmlformats.org/officeDocument/2006/relationships/hyperlink" Target="http://ns2.misao.co.jp/hiso/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5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1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18.gif"/><Relationship Id="rId5" Type="http://schemas.openxmlformats.org/officeDocument/2006/relationships/image" Target="../media/image17.gif"/><Relationship Id="rId4" Type="http://schemas.openxmlformats.org/officeDocument/2006/relationships/image" Target="../media/image16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22.jpe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Relationship Id="rId4" Type="http://schemas.openxmlformats.org/officeDocument/2006/relationships/image" Target="http://www.u-tokyo.ac.jp/global-060331/images/logo.gif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hyperlink" Target="http://twitter.com/HiroshiIwase/status/156048332777725952/photo/1/large" TargetMode="Externa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2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-25309" y="2085676"/>
            <a:ext cx="9145016" cy="2380660"/>
          </a:xfrm>
        </p:spPr>
        <p:txBody>
          <a:bodyPr>
            <a:noAutofit/>
          </a:bodyPr>
          <a:lstStyle/>
          <a:p>
            <a:r>
              <a:rPr lang="en-US" altLang="ja-JP" sz="4000" b="1" dirty="0"/>
              <a:t>Challenges of Agricultural land Remediation and Renewal of Agriculture in </a:t>
            </a:r>
            <a:r>
              <a:rPr lang="en-US" altLang="ja-JP" sz="4000" b="1" dirty="0" err="1"/>
              <a:t>Iitate</a:t>
            </a:r>
            <a:r>
              <a:rPr lang="en-US" altLang="ja-JP" sz="4000" b="1" dirty="0"/>
              <a:t> Village by a collaboration between scholar and NPO</a:t>
            </a:r>
            <a:endParaRPr lang="ja-JP" altLang="ja-JP" sz="4000" b="1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216F7-1C87-4C29-AFA5-A91781EEB93D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1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サブタイトル 2"/>
          <p:cNvSpPr>
            <a:spLocks noGrp="1"/>
          </p:cNvSpPr>
          <p:nvPr>
            <p:ph type="subTitle" idx="1"/>
          </p:nvPr>
        </p:nvSpPr>
        <p:spPr>
          <a:xfrm>
            <a:off x="622764" y="4806709"/>
            <a:ext cx="7848871" cy="2423120"/>
          </a:xfrm>
        </p:spPr>
        <p:txBody>
          <a:bodyPr>
            <a:normAutofit/>
          </a:bodyPr>
          <a:lstStyle/>
          <a:p>
            <a:r>
              <a:rPr lang="en-US" altLang="ja-JP" b="1" dirty="0">
                <a:solidFill>
                  <a:schemeClr val="tx1"/>
                </a:solidFill>
              </a:rPr>
              <a:t>Masaru </a:t>
            </a:r>
            <a:r>
              <a:rPr lang="en-US" altLang="ja-JP" b="1" dirty="0" smtClean="0">
                <a:solidFill>
                  <a:schemeClr val="tx1"/>
                </a:solidFill>
              </a:rPr>
              <a:t>MIZOGUCHI</a:t>
            </a:r>
            <a:r>
              <a:rPr lang="en-US" altLang="ja-JP" b="1" baseline="30000" dirty="0" smtClean="0">
                <a:solidFill>
                  <a:schemeClr val="tx1"/>
                </a:solidFill>
              </a:rPr>
              <a:t>1,2</a:t>
            </a:r>
            <a:endParaRPr lang="en-US" altLang="ja-JP" b="1" dirty="0" smtClean="0">
              <a:solidFill>
                <a:schemeClr val="tx1"/>
              </a:solidFill>
            </a:endParaRPr>
          </a:p>
          <a:p>
            <a:r>
              <a:rPr lang="en-US" altLang="ja-JP" b="1" dirty="0" smtClean="0">
                <a:solidFill>
                  <a:schemeClr val="tx1"/>
                </a:solidFill>
              </a:rPr>
              <a:t>Yoichi </a:t>
            </a:r>
            <a:r>
              <a:rPr lang="en-US" altLang="ja-JP" b="1" dirty="0">
                <a:solidFill>
                  <a:schemeClr val="tx1"/>
                </a:solidFill>
              </a:rPr>
              <a:t>TAO</a:t>
            </a:r>
            <a:r>
              <a:rPr lang="en-US" altLang="ja-JP" b="1" baseline="30000" dirty="0">
                <a:solidFill>
                  <a:schemeClr val="tx1"/>
                </a:solidFill>
              </a:rPr>
              <a:t>2</a:t>
            </a:r>
            <a:r>
              <a:rPr lang="en-US" altLang="ja-JP" b="1" dirty="0">
                <a:solidFill>
                  <a:schemeClr val="tx1"/>
                </a:solidFill>
              </a:rPr>
              <a:t> and Muneo KANNO</a:t>
            </a:r>
            <a:r>
              <a:rPr lang="en-US" altLang="ja-JP" b="1" baseline="30000" dirty="0">
                <a:solidFill>
                  <a:schemeClr val="tx1"/>
                </a:solidFill>
              </a:rPr>
              <a:t>2</a:t>
            </a:r>
            <a:endParaRPr lang="ja-JP" altLang="ja-JP" b="1" dirty="0">
              <a:solidFill>
                <a:schemeClr val="tx1"/>
              </a:solidFill>
            </a:endParaRPr>
          </a:p>
          <a:p>
            <a:r>
              <a:rPr lang="en-US" altLang="ja-JP" sz="2400" dirty="0" smtClean="0">
                <a:solidFill>
                  <a:schemeClr val="tx1"/>
                </a:solidFill>
              </a:rPr>
              <a:t>1 Faculty of Agriculture, The </a:t>
            </a:r>
            <a:r>
              <a:rPr lang="en-US" altLang="ja-JP" sz="2400" dirty="0">
                <a:solidFill>
                  <a:schemeClr val="tx1"/>
                </a:solidFill>
              </a:rPr>
              <a:t>University of Tokyo, </a:t>
            </a:r>
            <a:r>
              <a:rPr lang="en-US" altLang="ja-JP" sz="2400" dirty="0" smtClean="0">
                <a:solidFill>
                  <a:schemeClr val="tx1"/>
                </a:solidFill>
              </a:rPr>
              <a:t>Japan</a:t>
            </a:r>
          </a:p>
          <a:p>
            <a:r>
              <a:rPr lang="en-US" altLang="ja-JP" sz="2400" dirty="0" smtClean="0">
                <a:solidFill>
                  <a:schemeClr val="tx1"/>
                </a:solidFill>
              </a:rPr>
              <a:t>2 </a:t>
            </a:r>
            <a:r>
              <a:rPr lang="en-US" altLang="ja-JP" sz="2400" dirty="0" err="1" smtClean="0">
                <a:solidFill>
                  <a:schemeClr val="tx1"/>
                </a:solidFill>
              </a:rPr>
              <a:t>NPO:Resurrection</a:t>
            </a:r>
            <a:r>
              <a:rPr lang="en-US" altLang="ja-JP" sz="2400" dirty="0" smtClean="0">
                <a:solidFill>
                  <a:schemeClr val="tx1"/>
                </a:solidFill>
              </a:rPr>
              <a:t> </a:t>
            </a:r>
            <a:r>
              <a:rPr lang="en-US" altLang="ja-JP" sz="2400" dirty="0">
                <a:solidFill>
                  <a:schemeClr val="tx1"/>
                </a:solidFill>
              </a:rPr>
              <a:t>of </a:t>
            </a:r>
            <a:r>
              <a:rPr lang="en-US" altLang="ja-JP" sz="2400" dirty="0" smtClean="0">
                <a:solidFill>
                  <a:schemeClr val="tx1"/>
                </a:solidFill>
              </a:rPr>
              <a:t>Fukushima</a:t>
            </a:r>
          </a:p>
        </p:txBody>
      </p:sp>
      <p:sp>
        <p:nvSpPr>
          <p:cNvPr id="11" name="テキスト ボックス 4"/>
          <p:cNvSpPr txBox="1">
            <a:spLocks noChangeArrowheads="1"/>
          </p:cNvSpPr>
          <p:nvPr/>
        </p:nvSpPr>
        <p:spPr bwMode="auto">
          <a:xfrm>
            <a:off x="3059832" y="885394"/>
            <a:ext cx="5887571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en-US" altLang="ja-JP" dirty="0" smtClean="0"/>
              <a:t>2017.5.23</a:t>
            </a:r>
            <a:endParaRPr lang="en-US" altLang="ja-JP" dirty="0"/>
          </a:p>
          <a:p>
            <a:pPr algn="r"/>
            <a:r>
              <a:rPr lang="en-US" altLang="zh-TW" dirty="0" err="1" smtClean="0"/>
              <a:t>JpGU</a:t>
            </a:r>
            <a:r>
              <a:rPr lang="en-US" altLang="zh-TW" dirty="0" smtClean="0"/>
              <a:t>-AGU Joint meeting 2017</a:t>
            </a:r>
          </a:p>
          <a:p>
            <a:pPr algn="r"/>
            <a:r>
              <a:rPr lang="en-US" altLang="ja-JP" dirty="0" smtClean="0"/>
              <a:t>@</a:t>
            </a:r>
            <a:r>
              <a:rPr lang="en-US" altLang="ja-JP" dirty="0" err="1" smtClean="0"/>
              <a:t>Makuhari</a:t>
            </a:r>
            <a:r>
              <a:rPr lang="en-US" altLang="ja-JP" dirty="0" smtClean="0"/>
              <a:t> </a:t>
            </a:r>
            <a:r>
              <a:rPr lang="en-US" altLang="ja-JP" dirty="0" err="1" smtClean="0"/>
              <a:t>Messe</a:t>
            </a:r>
            <a:r>
              <a:rPr lang="en-US" altLang="ja-JP" dirty="0" smtClean="0"/>
              <a:t>, Chiba, Japan</a:t>
            </a:r>
            <a:endParaRPr lang="ja-JP" altLang="en-US" dirty="0"/>
          </a:p>
        </p:txBody>
      </p:sp>
      <p:pic>
        <p:nvPicPr>
          <p:cNvPr id="6146" name="Picture 2" descr="https://yt3.ggpht.com/-eDD5JS_78fQ/AAAAAAAAAAI/AAAAAAAAAAA/Z8r8IqbAGYM/s88-c-k-no/phot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376" y="4837402"/>
            <a:ext cx="838200" cy="838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正方形/長方形 2"/>
          <p:cNvSpPr/>
          <p:nvPr/>
        </p:nvSpPr>
        <p:spPr>
          <a:xfrm>
            <a:off x="1115616" y="233196"/>
            <a:ext cx="74478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/>
              <a:t>[H-CG31] [EJ] </a:t>
            </a:r>
            <a:r>
              <a:rPr lang="ja-JP" altLang="en-US" dirty="0"/>
              <a:t>福島第一原子力発電事故からの地域復興に貢献できること</a:t>
            </a:r>
          </a:p>
        </p:txBody>
      </p:sp>
      <p:pic>
        <p:nvPicPr>
          <p:cNvPr id="3074" name="Picture 2" descr="ロゴマーク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599" y="4837402"/>
            <a:ext cx="952500" cy="942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https://chart.googleapis.com/chart?cht=qr&amp;chs=150x150&amp;choe=UTF-8&amp;chld=H&amp;chl=https://goo.gl/2dtNq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41580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5826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92042"/>
            <a:ext cx="4140532" cy="2478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67544" y="44624"/>
            <a:ext cx="8229600" cy="1085030"/>
          </a:xfrm>
          <a:solidFill>
            <a:srgbClr val="FFFF00"/>
          </a:solidFill>
        </p:spPr>
        <p:txBody>
          <a:bodyPr>
            <a:normAutofit fontScale="90000"/>
          </a:bodyPr>
          <a:lstStyle/>
          <a:p>
            <a:r>
              <a:rPr lang="en-US" altLang="ja-JP" dirty="0" smtClean="0">
                <a:solidFill>
                  <a:srgbClr val="FF0000"/>
                </a:solidFill>
              </a:rPr>
              <a:t>Contaminated soil should be buried in the bare hole!</a:t>
            </a:r>
            <a:endParaRPr lang="ja-JP" altLang="en-US" dirty="0">
              <a:solidFill>
                <a:srgbClr val="FF0000"/>
              </a:solidFill>
            </a:endParaRPr>
          </a:p>
        </p:txBody>
      </p:sp>
      <p:pic>
        <p:nvPicPr>
          <p:cNvPr id="4" name="図 3"/>
          <p:cNvPicPr/>
          <p:nvPr/>
        </p:nvPicPr>
        <p:blipFill rotWithShape="1">
          <a:blip r:embed="rId3"/>
          <a:srcRect l="19639" t="11602" r="40517" b="7095"/>
          <a:stretch/>
        </p:blipFill>
        <p:spPr bwMode="auto">
          <a:xfrm>
            <a:off x="4372609" y="3246618"/>
            <a:ext cx="3038385" cy="335151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10" name="直線矢印コネクタ 9"/>
          <p:cNvCxnSpPr/>
          <p:nvPr/>
        </p:nvCxnSpPr>
        <p:spPr>
          <a:xfrm>
            <a:off x="5697084" y="2311894"/>
            <a:ext cx="0" cy="768207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コネクタ 15"/>
          <p:cNvCxnSpPr/>
          <p:nvPr/>
        </p:nvCxnSpPr>
        <p:spPr>
          <a:xfrm flipH="1">
            <a:off x="3113254" y="2311894"/>
            <a:ext cx="2583830" cy="183227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正方形/長方形 17"/>
          <p:cNvSpPr/>
          <p:nvPr/>
        </p:nvSpPr>
        <p:spPr>
          <a:xfrm>
            <a:off x="2878644" y="4144170"/>
            <a:ext cx="469220" cy="28803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正方形/長方形 19"/>
          <p:cNvSpPr/>
          <p:nvPr/>
        </p:nvSpPr>
        <p:spPr>
          <a:xfrm>
            <a:off x="2483768" y="1804174"/>
            <a:ext cx="58272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/>
              <a:t>Radiation dose is 1/100 to 1/1000 just bury 50cm deep!</a:t>
            </a:r>
            <a:endParaRPr lang="ja-JP" altLang="en-US" dirty="0"/>
          </a:p>
        </p:txBody>
      </p:sp>
      <p:sp>
        <p:nvSpPr>
          <p:cNvPr id="56" name="正方形/長方形 55"/>
          <p:cNvSpPr/>
          <p:nvPr/>
        </p:nvSpPr>
        <p:spPr>
          <a:xfrm>
            <a:off x="5908434" y="2960355"/>
            <a:ext cx="94448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200" dirty="0" smtClean="0"/>
              <a:t>Depth (cm)</a:t>
            </a:r>
            <a:endParaRPr lang="ja-JP" altLang="en-US" sz="1200" dirty="0"/>
          </a:p>
        </p:txBody>
      </p:sp>
    </p:spTree>
    <p:extLst>
      <p:ext uri="{BB962C8B-B14F-4D97-AF65-F5344CB8AC3E}">
        <p14:creationId xmlns:p14="http://schemas.microsoft.com/office/powerpoint/2010/main" val="3290479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23528" y="116632"/>
            <a:ext cx="8485294" cy="1368153"/>
          </a:xfrm>
          <a:solidFill>
            <a:srgbClr val="FFFF00"/>
          </a:solidFill>
        </p:spPr>
        <p:txBody>
          <a:bodyPr>
            <a:normAutofit/>
          </a:bodyPr>
          <a:lstStyle/>
          <a:p>
            <a:r>
              <a:rPr lang="en-US" altLang="ja-JP" dirty="0" smtClean="0"/>
              <a:t>Made-method-2 (Komiya method)</a:t>
            </a:r>
            <a:br>
              <a:rPr lang="en-US" altLang="ja-JP" dirty="0" smtClean="0"/>
            </a:br>
            <a:r>
              <a:rPr lang="en-US" altLang="ja-JP" sz="3600" dirty="0"/>
              <a:t>Soil puddling + Deep plowing </a:t>
            </a:r>
            <a:r>
              <a:rPr lang="en-US" altLang="ja-JP" sz="3600" dirty="0" smtClean="0"/>
              <a:t>method (2013)</a:t>
            </a:r>
            <a:endParaRPr lang="ja-JP" altLang="en-US" sz="3600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1767D-8047-4AD7-90DF-393CE5242528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11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図 5" descr="http://www.iai.ga.a.u-tokyo.ac.jp/mizo/edrp/fukushima/130517-18/images/img_6745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88" y="1628800"/>
            <a:ext cx="4589062" cy="3381558"/>
          </a:xfrm>
          <a:prstGeom prst="rect">
            <a:avLst/>
          </a:prstGeom>
          <a:noFill/>
          <a:ln>
            <a:noFill/>
          </a:ln>
        </p:spPr>
      </p:pic>
      <p:pic>
        <p:nvPicPr>
          <p:cNvPr id="6146" name="Picture 2" descr="img_675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628800"/>
            <a:ext cx="3600400" cy="4801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正方形/長方形 2"/>
          <p:cNvSpPr/>
          <p:nvPr/>
        </p:nvSpPr>
        <p:spPr>
          <a:xfrm>
            <a:off x="2843808" y="5733256"/>
            <a:ext cx="15953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dirty="0"/>
              <a:t>　（</a:t>
            </a:r>
            <a:r>
              <a:rPr lang="en-US" altLang="ja-JP" dirty="0"/>
              <a:t>2013.5.18</a:t>
            </a:r>
            <a:r>
              <a:rPr lang="ja-JP" altLang="en-US" dirty="0"/>
              <a:t>）</a:t>
            </a:r>
          </a:p>
        </p:txBody>
      </p:sp>
    </p:spTree>
    <p:extLst>
      <p:ext uri="{BB962C8B-B14F-4D97-AF65-F5344CB8AC3E}">
        <p14:creationId xmlns:p14="http://schemas.microsoft.com/office/powerpoint/2010/main" val="212828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323528" y="188640"/>
            <a:ext cx="8568952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altLang="ja-JP" sz="3200" dirty="0" smtClean="0">
                <a:solidFill>
                  <a:prstClr val="black"/>
                </a:solidFill>
              </a:rPr>
              <a:t>Pour contaminated muddy water into the drain</a:t>
            </a:r>
            <a:endParaRPr lang="ja-JP" altLang="en-US" sz="3200" dirty="0">
              <a:solidFill>
                <a:prstClr val="black"/>
              </a:solidFill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683568" y="5373216"/>
            <a:ext cx="765991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dirty="0">
                <a:solidFill>
                  <a:prstClr val="black"/>
                </a:solidFill>
              </a:rPr>
              <a:t>A result of the radioactivity measured at each depth by sampling the soil of the bottom and sides of the groove after a dried-up</a:t>
            </a:r>
          </a:p>
          <a:p>
            <a:r>
              <a:rPr lang="en-US" altLang="ja-JP" sz="2000" dirty="0">
                <a:solidFill>
                  <a:prstClr val="black"/>
                </a:solidFill>
              </a:rPr>
              <a:t>Cesium is not expected to immersion in the soil!</a:t>
            </a:r>
            <a:endParaRPr lang="en-US" altLang="ja-JP" sz="3200" dirty="0">
              <a:solidFill>
                <a:prstClr val="black"/>
              </a:solidFill>
            </a:endParaRPr>
          </a:p>
        </p:txBody>
      </p:sp>
      <p:pic>
        <p:nvPicPr>
          <p:cNvPr id="8193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3675" y="994283"/>
            <a:ext cx="4582356" cy="4055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490" y="994283"/>
            <a:ext cx="3041736" cy="40556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68F0DE-4E9D-4C95-BFAE-210DA03086FC}" type="slidenum">
              <a:rPr kumimoji="1" lang="ja-JP" altLang="en-US" smtClean="0"/>
              <a:t>12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23721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4968" y="152159"/>
            <a:ext cx="4258816" cy="1143000"/>
          </a:xfrm>
        </p:spPr>
        <p:txBody>
          <a:bodyPr>
            <a:normAutofit fontScale="90000"/>
          </a:bodyPr>
          <a:lstStyle/>
          <a:p>
            <a:r>
              <a:rPr kumimoji="1" lang="en-US" altLang="ja-JP" dirty="0" smtClean="0"/>
              <a:t>Rice cultivation test by NPO from 2012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216F7-1C87-4C29-AFA5-A91781EEB93D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13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図 6" descr="http://www.iai.ga.a.u-tokyo.ac.jp/mizo/edrp/fukushima/140601/images/img_9437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046" y="1246857"/>
            <a:ext cx="4103896" cy="307792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正方形/長方形 7"/>
          <p:cNvSpPr/>
          <p:nvPr/>
        </p:nvSpPr>
        <p:spPr>
          <a:xfrm>
            <a:off x="3203848" y="3404487"/>
            <a:ext cx="1082348" cy="369332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en-US" altLang="ja-JP" dirty="0" smtClean="0"/>
              <a:t>2014.6.1</a:t>
            </a:r>
            <a:endParaRPr lang="ja-JP" altLang="en-US" dirty="0"/>
          </a:p>
        </p:txBody>
      </p:sp>
      <p:pic>
        <p:nvPicPr>
          <p:cNvPr id="9" name="図 8" descr="http://www.iai.ga.a.u-tokyo.ac.jp/mizo/edrp/fukushima/170520-21/images/img_6700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8398" y="3603085"/>
            <a:ext cx="4157854" cy="311839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正方形/長方形 10"/>
          <p:cNvSpPr/>
          <p:nvPr/>
        </p:nvSpPr>
        <p:spPr>
          <a:xfrm>
            <a:off x="7550938" y="6093291"/>
            <a:ext cx="1210588" cy="369332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en-US" altLang="ja-JP" dirty="0" smtClean="0"/>
              <a:t>2017.5.21</a:t>
            </a:r>
            <a:endParaRPr lang="ja-JP" altLang="en-US" dirty="0"/>
          </a:p>
        </p:txBody>
      </p:sp>
      <p:pic>
        <p:nvPicPr>
          <p:cNvPr id="12" name="図 11" descr="http://www.iai.ga.a.u-tokyo.ac.jp/mizo/edrp/fukushima/120617/images/img_4099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1560" y="230839"/>
            <a:ext cx="4231530" cy="3173648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正方形/長方形 12"/>
          <p:cNvSpPr/>
          <p:nvPr/>
        </p:nvSpPr>
        <p:spPr>
          <a:xfrm>
            <a:off x="7356538" y="2823107"/>
            <a:ext cx="1210588" cy="369332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en-US" altLang="ja-JP" dirty="0" smtClean="0"/>
              <a:t>2012.6.17</a:t>
            </a:r>
            <a:endParaRPr lang="ja-JP" altLang="en-US" dirty="0"/>
          </a:p>
        </p:txBody>
      </p:sp>
      <p:pic>
        <p:nvPicPr>
          <p:cNvPr id="14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046" y="3922894"/>
            <a:ext cx="3994410" cy="29931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01155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  <a:solidFill>
            <a:srgbClr val="FFFF00"/>
          </a:solidFill>
        </p:spPr>
        <p:txBody>
          <a:bodyPr>
            <a:normAutofit fontScale="90000"/>
          </a:bodyPr>
          <a:lstStyle/>
          <a:p>
            <a:r>
              <a:rPr lang="en-US" altLang="ja-JP" dirty="0"/>
              <a:t>Sharing of scientific knowledge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1767D-8047-4AD7-90DF-393CE5242528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14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図 4"/>
          <p:cNvPicPr/>
          <p:nvPr/>
        </p:nvPicPr>
        <p:blipFill rotWithShape="1">
          <a:blip r:embed="rId2"/>
          <a:srcRect l="2469" t="11401" r="4397" b="47087"/>
          <a:stretch/>
        </p:blipFill>
        <p:spPr bwMode="auto">
          <a:xfrm>
            <a:off x="323528" y="1590358"/>
            <a:ext cx="9103434" cy="489654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正方形/長方形 5"/>
          <p:cNvSpPr/>
          <p:nvPr/>
        </p:nvSpPr>
        <p:spPr>
          <a:xfrm>
            <a:off x="457200" y="2492896"/>
            <a:ext cx="4042792" cy="57606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/>
          <p:cNvSpPr/>
          <p:nvPr/>
        </p:nvSpPr>
        <p:spPr>
          <a:xfrm>
            <a:off x="2550604" y="3789040"/>
            <a:ext cx="4042792" cy="36004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50510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13013" y="186797"/>
            <a:ext cx="8892480" cy="591055"/>
          </a:xfrm>
          <a:solidFill>
            <a:srgbClr val="FFFF00"/>
          </a:solidFill>
        </p:spPr>
        <p:txBody>
          <a:bodyPr>
            <a:normAutofit fontScale="90000"/>
          </a:bodyPr>
          <a:lstStyle/>
          <a:p>
            <a:r>
              <a:rPr lang="en-US" altLang="ja-JP" dirty="0" err="1"/>
              <a:t>Iitate</a:t>
            </a:r>
            <a:r>
              <a:rPr lang="ja-JP" altLang="en-US" dirty="0"/>
              <a:t> </a:t>
            </a:r>
            <a:r>
              <a:rPr lang="en-US" altLang="ja-JP" dirty="0"/>
              <a:t>Village</a:t>
            </a:r>
            <a:r>
              <a:rPr lang="ja-JP" altLang="en-US" dirty="0"/>
              <a:t> </a:t>
            </a:r>
            <a:r>
              <a:rPr lang="en-US" altLang="ja-JP" dirty="0" smtClean="0"/>
              <a:t>field tours by soil scientists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0D8AF83-5EB0-44B9-A6F5-962DEA56C397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26" name="Picture 2" descr="https://pbs.twimg.com/media/Cc1y6Q9VAAAU7pd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09" b="21092"/>
          <a:stretch/>
        </p:blipFill>
        <p:spPr bwMode="auto">
          <a:xfrm>
            <a:off x="1835696" y="3933056"/>
            <a:ext cx="6942180" cy="3061460"/>
          </a:xfrm>
          <a:prstGeom prst="rect">
            <a:avLst/>
          </a:prstGeom>
          <a:solidFill>
            <a:srgbClr val="FFFF00"/>
          </a:solidFill>
          <a:extLst/>
        </p:spPr>
      </p:pic>
      <p:sp>
        <p:nvSpPr>
          <p:cNvPr id="6" name="正方形/長方形 5"/>
          <p:cNvSpPr/>
          <p:nvPr/>
        </p:nvSpPr>
        <p:spPr>
          <a:xfrm>
            <a:off x="1907704" y="6243566"/>
            <a:ext cx="4548806" cy="646331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dirty="0">
                <a:solidFill>
                  <a:prstClr val="black"/>
                </a:solidFill>
                <a:latin typeface="Arial" charset="0"/>
              </a:rPr>
              <a:t>The </a:t>
            </a:r>
            <a:r>
              <a:rPr lang="en-US" altLang="ja-JP" dirty="0" smtClean="0">
                <a:solidFill>
                  <a:prstClr val="black"/>
                </a:solidFill>
                <a:latin typeface="Arial" charset="0"/>
              </a:rPr>
              <a:t>5th </a:t>
            </a:r>
            <a:r>
              <a:rPr lang="en-US" altLang="ja-JP" dirty="0">
                <a:solidFill>
                  <a:prstClr val="black"/>
                </a:solidFill>
                <a:latin typeface="Arial" charset="0"/>
              </a:rPr>
              <a:t>International Workshop of </a:t>
            </a:r>
            <a:r>
              <a:rPr lang="en-US" altLang="ja-JP" dirty="0" smtClean="0">
                <a:solidFill>
                  <a:prstClr val="black"/>
                </a:solidFill>
                <a:latin typeface="Arial" charset="0"/>
              </a:rPr>
              <a:t>CAAM</a:t>
            </a:r>
          </a:p>
          <a:p>
            <a:pPr algn="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dirty="0" smtClean="0">
                <a:solidFill>
                  <a:prstClr val="black"/>
                </a:solidFill>
                <a:latin typeface="Arial" charset="0"/>
              </a:rPr>
              <a:t>6-8 </a:t>
            </a:r>
            <a:r>
              <a:rPr lang="en-US" altLang="ja-JP" dirty="0">
                <a:solidFill>
                  <a:prstClr val="black"/>
                </a:solidFill>
                <a:latin typeface="Arial" charset="0"/>
              </a:rPr>
              <a:t>March </a:t>
            </a:r>
            <a:r>
              <a:rPr lang="en-US" altLang="ja-JP" dirty="0" smtClean="0">
                <a:solidFill>
                  <a:prstClr val="black"/>
                </a:solidFill>
                <a:latin typeface="Arial" charset="0"/>
              </a:rPr>
              <a:t>2016</a:t>
            </a:r>
            <a:endParaRPr lang="ja-JP" altLang="en-US" dirty="0">
              <a:solidFill>
                <a:prstClr val="black"/>
              </a:solidFill>
              <a:latin typeface="Arial" charset="0"/>
            </a:endParaRPr>
          </a:p>
        </p:txBody>
      </p:sp>
      <p:pic>
        <p:nvPicPr>
          <p:cNvPr id="7" name="図 6"/>
          <p:cNvPicPr/>
          <p:nvPr/>
        </p:nvPicPr>
        <p:blipFill rotWithShape="1">
          <a:blip r:embed="rId3"/>
          <a:srcRect l="16881" t="20286" r="16057" b="10738"/>
          <a:stretch/>
        </p:blipFill>
        <p:spPr bwMode="auto">
          <a:xfrm>
            <a:off x="361860" y="852086"/>
            <a:ext cx="5393358" cy="311860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図 7" descr="http://www.iai.ga.a.u-tokyo.ac.jp/mizo/edrp/fukushima/131026-27/images/img_8050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3877" y="1575464"/>
            <a:ext cx="3221616" cy="2416212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正方形/長方形 9"/>
          <p:cNvSpPr/>
          <p:nvPr/>
        </p:nvSpPr>
        <p:spPr>
          <a:xfrm>
            <a:off x="5292080" y="852086"/>
            <a:ext cx="3748787" cy="646331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dirty="0" smtClean="0">
                <a:solidFill>
                  <a:prstClr val="black"/>
                </a:solidFill>
                <a:latin typeface="Arial" charset="0"/>
              </a:rPr>
              <a:t>Japanese Society of Soil Physics</a:t>
            </a:r>
          </a:p>
          <a:p>
            <a:pPr algn="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dirty="0" smtClean="0">
                <a:solidFill>
                  <a:prstClr val="black"/>
                </a:solidFill>
                <a:latin typeface="Arial" charset="0"/>
              </a:rPr>
              <a:t>27 Oct. 2013</a:t>
            </a:r>
            <a:endParaRPr lang="ja-JP" altLang="en-US" dirty="0">
              <a:solidFill>
                <a:prstClr val="black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6882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/>
          <p:cNvPicPr/>
          <p:nvPr/>
        </p:nvPicPr>
        <p:blipFill rotWithShape="1">
          <a:blip r:embed="rId3"/>
          <a:srcRect l="927" t="15876" r="2234" b="4045"/>
          <a:stretch/>
        </p:blipFill>
        <p:spPr bwMode="auto">
          <a:xfrm>
            <a:off x="479904" y="1715139"/>
            <a:ext cx="8060864" cy="500633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403648" y="129132"/>
            <a:ext cx="6192688" cy="1283644"/>
          </a:xfrm>
        </p:spPr>
        <p:txBody>
          <a:bodyPr>
            <a:normAutofit fontScale="90000"/>
          </a:bodyPr>
          <a:lstStyle/>
          <a:p>
            <a:r>
              <a:rPr lang="en-US" altLang="ja-JP" dirty="0" smtClean="0"/>
              <a:t>Activity</a:t>
            </a:r>
            <a:r>
              <a:rPr lang="ja-JP" altLang="en-US" dirty="0" smtClean="0"/>
              <a:t> </a:t>
            </a:r>
            <a:r>
              <a:rPr lang="en-US" altLang="ja-JP" dirty="0" smtClean="0"/>
              <a:t>reports can be downloaded from homepage</a:t>
            </a:r>
            <a:endParaRPr kumimoji="1" lang="ja-JP" altLang="en-US" dirty="0"/>
          </a:p>
        </p:txBody>
      </p:sp>
      <p:pic>
        <p:nvPicPr>
          <p:cNvPr id="6" name="図 5"/>
          <p:cNvPicPr/>
          <p:nvPr/>
        </p:nvPicPr>
        <p:blipFill rotWithShape="1">
          <a:blip r:embed="rId4"/>
          <a:srcRect l="3704" t="11756" r="5110" b="1700"/>
          <a:stretch/>
        </p:blipFill>
        <p:spPr bwMode="auto">
          <a:xfrm>
            <a:off x="7620000" y="129132"/>
            <a:ext cx="1364306" cy="161256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A843B-8A46-449D-A848-B8BF2693EC99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16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図 7" descr="C:\Users\mizo\Desktop\IMG_2514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18" t="16038" r="27032" b="21462"/>
          <a:stretch/>
        </p:blipFill>
        <p:spPr bwMode="auto">
          <a:xfrm rot="5400000">
            <a:off x="7247487" y="4241425"/>
            <a:ext cx="1843102" cy="136430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122" name="Picture 2" descr="https://images.springer.com/sgw/books/medium/9784431543275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872" y="9958"/>
            <a:ext cx="1150724" cy="1737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正方形/長方形 3"/>
          <p:cNvSpPr/>
          <p:nvPr/>
        </p:nvSpPr>
        <p:spPr>
          <a:xfrm>
            <a:off x="2286000" y="2252921"/>
            <a:ext cx="6565191" cy="307777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ja-JP" altLang="en-US" sz="1400" dirty="0">
                <a:solidFill>
                  <a:prstClr val="black"/>
                </a:solidFill>
              </a:rPr>
              <a:t>http://www.iai.ga.a.u-tokyo.ac.jp/mizo/edrp/fukushima/Fukushima_articles.html</a:t>
            </a:r>
          </a:p>
        </p:txBody>
      </p:sp>
    </p:spTree>
    <p:extLst>
      <p:ext uri="{BB962C8B-B14F-4D97-AF65-F5344CB8AC3E}">
        <p14:creationId xmlns:p14="http://schemas.microsoft.com/office/powerpoint/2010/main" val="1860367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1" y="2204864"/>
            <a:ext cx="8229600" cy="1143000"/>
          </a:xfrm>
        </p:spPr>
        <p:txBody>
          <a:bodyPr>
            <a:normAutofit fontScale="90000"/>
          </a:bodyPr>
          <a:lstStyle/>
          <a:p>
            <a:r>
              <a:rPr kumimoji="1" lang="en-US" altLang="ja-JP" dirty="0" smtClean="0"/>
              <a:t>Current status of our activities</a:t>
            </a:r>
            <a:br>
              <a:rPr kumimoji="1" lang="en-US" altLang="ja-JP" dirty="0" smtClean="0"/>
            </a:br>
            <a:r>
              <a:rPr lang="en-US" altLang="ja-JP" dirty="0" smtClean="0"/>
              <a:t>in </a:t>
            </a:r>
            <a:r>
              <a:rPr lang="en-US" altLang="ja-JP" dirty="0" err="1" smtClean="0"/>
              <a:t>Iitate</a:t>
            </a:r>
            <a:r>
              <a:rPr lang="en-US" altLang="ja-JP" dirty="0" smtClean="0"/>
              <a:t> Village</a:t>
            </a:r>
            <a:endParaRPr kumimoji="1" lang="ja-JP" altLang="en-US" dirty="0"/>
          </a:p>
        </p:txBody>
      </p:sp>
      <p:pic>
        <p:nvPicPr>
          <p:cNvPr id="4" name="Picture 2" descr="https://yt3.ggpht.com/-eDD5JS_78fQ/AAAAAAAAAAI/AAAAAAAAAAA/Z8r8IqbAGYM/s88-c-k-no/phot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5647" y="4373060"/>
            <a:ext cx="994678" cy="994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9" descr="東京大学 The University of Tokyo"/>
          <p:cNvPicPr>
            <a:picLocks noChangeAspect="1" noChangeArrowheads="1"/>
          </p:cNvPicPr>
          <p:nvPr/>
        </p:nvPicPr>
        <p:blipFill>
          <a:blip r:embed="rId3" r:link="rId4" cstate="print"/>
          <a:srcRect/>
          <a:stretch>
            <a:fillRect/>
          </a:stretch>
        </p:blipFill>
        <p:spPr bwMode="auto">
          <a:xfrm>
            <a:off x="883849" y="4522016"/>
            <a:ext cx="2360860" cy="569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 descr="ロゴマーク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4373060"/>
            <a:ext cx="952500" cy="942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8779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 descr="http://www.iai.ga.a.u-tokyo.ac.jp/mizo/edrp/fukushima/141004-8/images/img_0258.jpg">
            <a:hlinkClick r:id="rId3" action="ppaction://hlinkfile"/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636" y="858918"/>
            <a:ext cx="3445190" cy="2583894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正方形/長方形 4"/>
          <p:cNvSpPr/>
          <p:nvPr/>
        </p:nvSpPr>
        <p:spPr>
          <a:xfrm>
            <a:off x="153028" y="3442813"/>
            <a:ext cx="399233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ja-JP" dirty="0" smtClean="0"/>
              <a:t>Decontamination </a:t>
            </a:r>
            <a:r>
              <a:rPr lang="en-US" altLang="ja-JP" dirty="0"/>
              <a:t>work (</a:t>
            </a:r>
            <a:r>
              <a:rPr lang="en-US" altLang="ja-JP" dirty="0" smtClean="0"/>
              <a:t>2014.10)</a:t>
            </a:r>
            <a:r>
              <a:rPr lang="ja-JP" altLang="en-US" dirty="0" smtClean="0"/>
              <a:t> </a:t>
            </a:r>
            <a:endParaRPr lang="en-US" altLang="ja-JP" dirty="0" smtClean="0"/>
          </a:p>
          <a:p>
            <a:pPr algn="ctr"/>
            <a:r>
              <a:rPr lang="ja-JP" altLang="en-US" dirty="0" smtClean="0"/>
              <a:t> </a:t>
            </a:r>
            <a:endParaRPr lang="ja-JP" altLang="en-US" dirty="0"/>
          </a:p>
        </p:txBody>
      </p:sp>
      <p:sp>
        <p:nvSpPr>
          <p:cNvPr id="6" name="タイトル 1"/>
          <p:cNvSpPr txBox="1">
            <a:spLocks/>
          </p:cNvSpPr>
          <p:nvPr/>
        </p:nvSpPr>
        <p:spPr>
          <a:xfrm>
            <a:off x="395536" y="58614"/>
            <a:ext cx="8229600" cy="706090"/>
          </a:xfrm>
          <a:prstGeom prst="rect">
            <a:avLst/>
          </a:prstGeom>
          <a:solidFill>
            <a:srgbClr val="FFFF00"/>
          </a:solidFill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dirty="0" smtClean="0"/>
              <a:t>After the decontamination in </a:t>
            </a:r>
            <a:r>
              <a:rPr lang="en-US" altLang="ja-JP" dirty="0" err="1" smtClean="0"/>
              <a:t>Iitate</a:t>
            </a:r>
            <a:endParaRPr lang="ja-JP" altLang="en-US" dirty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>
          <a:xfrm>
            <a:off x="5901267" y="6397361"/>
            <a:ext cx="2133600" cy="365125"/>
          </a:xfrm>
        </p:spPr>
        <p:txBody>
          <a:bodyPr/>
          <a:lstStyle/>
          <a:p>
            <a:fld id="{8DCA843B-8A46-449D-A848-B8BF2693EC99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18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858918"/>
            <a:ext cx="3399150" cy="2551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正方形/長方形 7"/>
          <p:cNvSpPr/>
          <p:nvPr/>
        </p:nvSpPr>
        <p:spPr>
          <a:xfrm>
            <a:off x="4145362" y="3458294"/>
            <a:ext cx="49680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ja-JP" dirty="0" smtClean="0"/>
              <a:t>“Temporal-temporal” storage space in a paddy </a:t>
            </a:r>
          </a:p>
        </p:txBody>
      </p:sp>
      <p:pic>
        <p:nvPicPr>
          <p:cNvPr id="9" name="図 8" descr="https://scontent.xx.fbcdn.net/hphotos-xtp1/v/l/t1.0-9/11143539_955406094481395_1547334262512779116_n.jpg?oh=dfe645d5620ca7d0b5f171b6562666d6&amp;oe=55E1B44F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636" y="3852481"/>
            <a:ext cx="3509430" cy="263207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正方形/長方形 1"/>
          <p:cNvSpPr/>
          <p:nvPr/>
        </p:nvSpPr>
        <p:spPr>
          <a:xfrm>
            <a:off x="11954" y="6489568"/>
            <a:ext cx="45191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/>
              <a:t>Soil dressing of farmland by sand (2015.3)</a:t>
            </a:r>
            <a:endParaRPr lang="ja-JP" altLang="en-US" dirty="0"/>
          </a:p>
        </p:txBody>
      </p:sp>
      <p:pic>
        <p:nvPicPr>
          <p:cNvPr id="13" name="図 12"/>
          <p:cNvPicPr/>
          <p:nvPr/>
        </p:nvPicPr>
        <p:blipFill rotWithShape="1">
          <a:blip r:embed="rId7"/>
          <a:srcRect l="4105" t="2544" r="6515" b="4357"/>
          <a:stretch/>
        </p:blipFill>
        <p:spPr>
          <a:xfrm>
            <a:off x="4574044" y="3870930"/>
            <a:ext cx="4356848" cy="2552642"/>
          </a:xfrm>
          <a:prstGeom prst="rect">
            <a:avLst/>
          </a:prstGeom>
        </p:spPr>
      </p:pic>
      <p:sp>
        <p:nvSpPr>
          <p:cNvPr id="11" name="正方形/長方形 10">
            <a:hlinkClick r:id="rId8"/>
          </p:cNvPr>
          <p:cNvSpPr/>
          <p:nvPr/>
        </p:nvSpPr>
        <p:spPr>
          <a:xfrm>
            <a:off x="5901267" y="6362197"/>
            <a:ext cx="180049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n-US" altLang="ja-JP" kern="100" dirty="0" smtClean="0">
                <a:latin typeface="ＭＳ ゴシック" panose="020B0609070205080204" pitchFamily="49" charset="-128"/>
                <a:ea typeface="ＭＳ 明朝" panose="02020609040205080304" pitchFamily="17" charset="-128"/>
                <a:cs typeface="Times New Roman" panose="02020603050405020304" pitchFamily="18" charset="0"/>
                <a:hlinkClick r:id="rId9"/>
              </a:rPr>
              <a:t>Click</a:t>
            </a:r>
            <a:r>
              <a:rPr lang="ja-JP" altLang="en-US" kern="100" dirty="0" smtClean="0">
                <a:latin typeface="ＭＳ ゴシック" panose="020B0609070205080204" pitchFamily="49" charset="-128"/>
                <a:ea typeface="ＭＳ 明朝" panose="02020609040205080304" pitchFamily="17" charset="-128"/>
                <a:cs typeface="Times New Roman" panose="02020603050405020304" pitchFamily="18" charset="0"/>
                <a:hlinkClick r:id="rId9"/>
              </a:rPr>
              <a:t> </a:t>
            </a:r>
            <a:r>
              <a:rPr lang="en-US" altLang="ja-JP" kern="100" dirty="0" smtClean="0">
                <a:latin typeface="ＭＳ ゴシック" panose="020B0609070205080204" pitchFamily="49" charset="-128"/>
                <a:ea typeface="ＭＳ 明朝" panose="02020609040205080304" pitchFamily="17" charset="-128"/>
                <a:cs typeface="Times New Roman" panose="02020603050405020304" pitchFamily="18" charset="0"/>
                <a:hlinkClick r:id="rId9"/>
              </a:rPr>
              <a:t>to</a:t>
            </a:r>
            <a:r>
              <a:rPr lang="ja-JP" altLang="en-US" kern="100" dirty="0" smtClean="0">
                <a:latin typeface="ＭＳ ゴシック" panose="020B0609070205080204" pitchFamily="49" charset="-128"/>
                <a:ea typeface="ＭＳ 明朝" panose="02020609040205080304" pitchFamily="17" charset="-128"/>
                <a:cs typeface="Times New Roman" panose="02020603050405020304" pitchFamily="18" charset="0"/>
                <a:hlinkClick r:id="rId9"/>
              </a:rPr>
              <a:t> </a:t>
            </a:r>
            <a:r>
              <a:rPr lang="en-US" altLang="ja-JP" kern="100" dirty="0" smtClean="0">
                <a:latin typeface="ＭＳ ゴシック" panose="020B0609070205080204" pitchFamily="49" charset="-128"/>
                <a:ea typeface="ＭＳ 明朝" panose="02020609040205080304" pitchFamily="17" charset="-128"/>
                <a:cs typeface="Times New Roman" panose="02020603050405020304" pitchFamily="18" charset="0"/>
                <a:hlinkClick r:id="rId9"/>
              </a:rPr>
              <a:t>movie</a:t>
            </a:r>
            <a:endParaRPr lang="ja-JP" altLang="ja-JP" sz="2400" kern="100" dirty="0">
              <a:effectLst/>
              <a:latin typeface="Century" panose="02040604050505020304" pitchFamily="18" charset="0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3030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1767D-8047-4AD7-90DF-393CE5242528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19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4" name="図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2110" y="2128199"/>
            <a:ext cx="7662868" cy="4601800"/>
          </a:xfrm>
          <a:prstGeom prst="rect">
            <a:avLst/>
          </a:prstGeom>
        </p:spPr>
      </p:pic>
      <p:pic>
        <p:nvPicPr>
          <p:cNvPr id="16" name="図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-865085"/>
            <a:ext cx="7662868" cy="4601800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008" y="116632"/>
            <a:ext cx="9036496" cy="734143"/>
          </a:xfrm>
          <a:solidFill>
            <a:srgbClr val="FFFF00"/>
          </a:solidFill>
        </p:spPr>
        <p:txBody>
          <a:bodyPr>
            <a:noAutofit/>
          </a:bodyPr>
          <a:lstStyle/>
          <a:p>
            <a:r>
              <a:rPr lang="en-US" altLang="ja-JP" sz="2800" dirty="0"/>
              <a:t>Present situation as seen from resident's intention survey</a:t>
            </a:r>
            <a:r>
              <a:rPr lang="ja-JP" altLang="ja-JP" sz="2800" dirty="0"/>
              <a:t/>
            </a:r>
            <a:br>
              <a:rPr lang="ja-JP" altLang="ja-JP" sz="2800" dirty="0"/>
            </a:br>
            <a:r>
              <a:rPr lang="en-US" altLang="ja-JP" sz="2800" dirty="0"/>
              <a:t>(Extract from Public Information “</a:t>
            </a:r>
            <a:r>
              <a:rPr lang="en-US" altLang="ja-JP" sz="2800" dirty="0" err="1"/>
              <a:t>Iitate</a:t>
            </a:r>
            <a:r>
              <a:rPr lang="en-US" altLang="ja-JP" sz="2800" dirty="0"/>
              <a:t>”, issue 1, April 2017)</a:t>
            </a:r>
            <a:endParaRPr lang="ja-JP" altLang="ja-JP" sz="2800" dirty="0"/>
          </a:p>
        </p:txBody>
      </p:sp>
      <p:sp>
        <p:nvSpPr>
          <p:cNvPr id="17" name="タイトル 1"/>
          <p:cNvSpPr txBox="1">
            <a:spLocks/>
          </p:cNvSpPr>
          <p:nvPr/>
        </p:nvSpPr>
        <p:spPr>
          <a:xfrm>
            <a:off x="683568" y="3569452"/>
            <a:ext cx="8136904" cy="5319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 sz="1400" b="0" i="0" u="none" strike="noStrike" kern="1200" spc="0" baseline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+mn-lt"/>
                <a:ea typeface="+mn-ea"/>
                <a:cs typeface="+mn-cs"/>
              </a:defRPr>
            </a:pPr>
            <a:r>
              <a:rPr lang="en-US" altLang="ja-JP" sz="3600" dirty="0">
                <a:solidFill>
                  <a:sysClr val="windowText" lastClr="000000">
                    <a:lumMod val="65000"/>
                    <a:lumOff val="35000"/>
                  </a:sysClr>
                </a:solidFill>
              </a:rPr>
              <a:t>Period to return after cancellation of evacuation order</a:t>
            </a:r>
            <a:endParaRPr lang="ja-JP" altLang="en-US" sz="3600" dirty="0">
              <a:solidFill>
                <a:sysClr val="windowText" lastClr="000000">
                  <a:lumMod val="65000"/>
                  <a:lumOff val="35000"/>
                </a:sysClr>
              </a:solidFill>
            </a:endParaRPr>
          </a:p>
        </p:txBody>
      </p:sp>
      <p:sp>
        <p:nvSpPr>
          <p:cNvPr id="18" name="テキスト ボックス 1"/>
          <p:cNvSpPr txBox="1"/>
          <p:nvPr/>
        </p:nvSpPr>
        <p:spPr>
          <a:xfrm>
            <a:off x="4067944" y="4259757"/>
            <a:ext cx="4618856" cy="1561581"/>
          </a:xfrm>
          <a:prstGeom prst="rect">
            <a:avLst/>
          </a:prstGeom>
          <a:solidFill>
            <a:schemeClr val="lt1"/>
          </a:solidFill>
          <a:ln w="9525" cmpd="sng">
            <a:solidFill>
              <a:schemeClr val="lt1">
                <a:shade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1800" b="0" i="0" u="none" strike="noStrike" dirty="0">
                <a:solidFill>
                  <a:schemeClr val="dk1"/>
                </a:solidFill>
                <a:effectLst/>
              </a:rPr>
              <a:t>The survey </a:t>
            </a:r>
          </a:p>
          <a:p>
            <a:r>
              <a:rPr lang="en-US" altLang="ja-JP" sz="1800" b="0" i="0" u="none" strike="noStrike" dirty="0">
                <a:solidFill>
                  <a:schemeClr val="dk1"/>
                </a:solidFill>
                <a:effectLst/>
              </a:rPr>
              <a:t>  period</a:t>
            </a:r>
            <a:r>
              <a:rPr lang="en-US" altLang="ja-JP" sz="1800" b="0" i="0" u="none" strike="noStrike" dirty="0" smtClean="0">
                <a:solidFill>
                  <a:schemeClr val="dk1"/>
                </a:solidFill>
                <a:effectLst/>
              </a:rPr>
              <a:t>: Jan </a:t>
            </a:r>
            <a:r>
              <a:rPr lang="en-US" altLang="ja-JP" sz="1800" b="0" i="0" u="none" strike="noStrike" dirty="0">
                <a:solidFill>
                  <a:schemeClr val="dk1"/>
                </a:solidFill>
                <a:effectLst/>
              </a:rPr>
              <a:t>4-18, 2017</a:t>
            </a:r>
            <a:r>
              <a:rPr lang="en-US" altLang="ja-JP" sz="1800" dirty="0"/>
              <a:t> </a:t>
            </a:r>
            <a:endParaRPr lang="en-US" altLang="ja-JP" sz="1800" b="0" i="0" u="none" strike="noStrike" dirty="0">
              <a:solidFill>
                <a:schemeClr val="dk1"/>
              </a:solidFill>
              <a:effectLst/>
            </a:endParaRPr>
          </a:p>
          <a:p>
            <a:r>
              <a:rPr lang="en-US" altLang="ja-JP" sz="1800" b="0" i="0" u="none" strike="noStrike" dirty="0">
                <a:solidFill>
                  <a:schemeClr val="dk1"/>
                </a:solidFill>
                <a:effectLst/>
              </a:rPr>
              <a:t>  target: Household </a:t>
            </a:r>
            <a:r>
              <a:rPr lang="en-US" altLang="ja-JP" sz="1800" dirty="0"/>
              <a:t>representatives(2844)</a:t>
            </a:r>
          </a:p>
          <a:p>
            <a:r>
              <a:rPr lang="en-US" altLang="ja-JP" sz="1800" b="0" i="0" u="none" strike="noStrike" dirty="0">
                <a:solidFill>
                  <a:schemeClr val="dk1"/>
                </a:solidFill>
                <a:effectLst/>
              </a:rPr>
              <a:t>  method: postal </a:t>
            </a:r>
            <a:r>
              <a:rPr lang="en-US" altLang="ja-JP" sz="1800" b="0" i="0" u="none" strike="noStrike" dirty="0" err="1">
                <a:solidFill>
                  <a:schemeClr val="dk1"/>
                </a:solidFill>
                <a:effectLst/>
              </a:rPr>
              <a:t>distribution&amp;collection</a:t>
            </a:r>
            <a:r>
              <a:rPr lang="en-US" altLang="ja-JP" sz="1800" dirty="0"/>
              <a:t> </a:t>
            </a:r>
            <a:r>
              <a:rPr lang="en-US" altLang="ja-JP" sz="1800" b="0" i="0" u="none" strike="noStrike" dirty="0">
                <a:solidFill>
                  <a:schemeClr val="dk1"/>
                </a:solidFill>
                <a:effectLst/>
              </a:rPr>
              <a:t>Number of responses: 1274 (44.7%)</a:t>
            </a:r>
            <a:r>
              <a:rPr lang="en-US" altLang="ja-JP" sz="1800" dirty="0"/>
              <a:t> </a:t>
            </a:r>
            <a:endParaRPr kumimoji="1" lang="ja-JP" altLang="en-US" sz="1800" dirty="0"/>
          </a:p>
        </p:txBody>
      </p:sp>
      <p:sp>
        <p:nvSpPr>
          <p:cNvPr id="19" name="四角形吹き出し 18"/>
          <p:cNvSpPr/>
          <p:nvPr/>
        </p:nvSpPr>
        <p:spPr>
          <a:xfrm>
            <a:off x="1055150" y="1069608"/>
            <a:ext cx="1500626" cy="2575415"/>
          </a:xfrm>
          <a:prstGeom prst="wedgeRectCallout">
            <a:avLst>
              <a:gd name="adj1" fmla="val 68808"/>
              <a:gd name="adj2" fmla="val 50754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正方形/長方形 19"/>
          <p:cNvSpPr/>
          <p:nvPr/>
        </p:nvSpPr>
        <p:spPr>
          <a:xfrm>
            <a:off x="1475656" y="1987983"/>
            <a:ext cx="5693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dirty="0"/>
              <a:t>426</a:t>
            </a:r>
          </a:p>
        </p:txBody>
      </p:sp>
      <p:pic>
        <p:nvPicPr>
          <p:cNvPr id="21" name="図 20" descr="表紙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9844" y="1046223"/>
            <a:ext cx="1296144" cy="1840524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正方形/長方形 2"/>
          <p:cNvSpPr/>
          <p:nvPr/>
        </p:nvSpPr>
        <p:spPr>
          <a:xfrm>
            <a:off x="4752020" y="6376989"/>
            <a:ext cx="7489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 smtClean="0"/>
              <a:t>years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225632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9584" y="-665670"/>
            <a:ext cx="5038775" cy="76782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正方形/長方形 1"/>
          <p:cNvSpPr/>
          <p:nvPr/>
        </p:nvSpPr>
        <p:spPr>
          <a:xfrm>
            <a:off x="107504" y="116632"/>
            <a:ext cx="8928992" cy="707886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ja-JP" sz="4000" dirty="0" err="1" smtClean="0">
                <a:solidFill>
                  <a:prstClr val="black"/>
                </a:solidFill>
              </a:rPr>
              <a:t>Iitate</a:t>
            </a:r>
            <a:r>
              <a:rPr lang="en-US" altLang="ja-JP" sz="4000" dirty="0" smtClean="0">
                <a:solidFill>
                  <a:prstClr val="black"/>
                </a:solidFill>
              </a:rPr>
              <a:t> Village in Fukushima Prefecture</a:t>
            </a:r>
          </a:p>
        </p:txBody>
      </p:sp>
      <p:pic>
        <p:nvPicPr>
          <p:cNvPr id="9218" name="Picture 2" descr="http://diamond.jp/mwimgs/4/f/-/img_4fd2d20b714167ab1eba4360e6d537ce65286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721" y="1014940"/>
            <a:ext cx="3180247" cy="324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図形グループ 3"/>
          <p:cNvGrpSpPr>
            <a:grpSpLocks/>
          </p:cNvGrpSpPr>
          <p:nvPr/>
        </p:nvGrpSpPr>
        <p:grpSpPr bwMode="auto">
          <a:xfrm>
            <a:off x="6000245" y="4702958"/>
            <a:ext cx="3143755" cy="2112249"/>
            <a:chOff x="1998401" y="2508289"/>
            <a:chExt cx="8169608" cy="5537704"/>
          </a:xfrm>
        </p:grpSpPr>
        <p:pic>
          <p:nvPicPr>
            <p:cNvPr id="10" name="図 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98401" y="2508289"/>
              <a:ext cx="8169608" cy="5537704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テキスト ボックス 10"/>
            <p:cNvSpPr txBox="1"/>
            <p:nvPr/>
          </p:nvSpPr>
          <p:spPr>
            <a:xfrm>
              <a:off x="5847047" y="6143801"/>
              <a:ext cx="3682919" cy="46173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altLang="ja-JP" sz="1200" dirty="0">
                  <a:solidFill>
                    <a:srgbClr val="B7DEE8"/>
                  </a:solidFill>
                </a:rPr>
                <a:t>http://</a:t>
              </a:r>
              <a:r>
                <a:rPr lang="en-US" altLang="ja-JP" sz="1200" dirty="0" err="1">
                  <a:solidFill>
                    <a:srgbClr val="B7DEE8"/>
                  </a:solidFill>
                </a:rPr>
                <a:t>blog.goo.ne.jp</a:t>
              </a:r>
              <a:r>
                <a:rPr lang="en-US" altLang="ja-JP" sz="1200" dirty="0">
                  <a:solidFill>
                    <a:srgbClr val="B7DEE8"/>
                  </a:solidFill>
                </a:rPr>
                <a:t>/yampr7/e/</a:t>
              </a:r>
              <a:r>
                <a:rPr lang="en-US" altLang="ja-JP" sz="1200" dirty="0">
                  <a:solidFill>
                    <a:srgbClr val="B7DEE8"/>
                  </a:solidFill>
                  <a:latin typeface="Tahoma"/>
                  <a:cs typeface="Tahoma"/>
                </a:rPr>
                <a:t>3252e0611ebc1eabd36195cede8a2231</a:t>
              </a:r>
              <a:endParaRPr lang="ja-JP" altLang="en-US" sz="1200" dirty="0">
                <a:solidFill>
                  <a:srgbClr val="B7DEE8"/>
                </a:solidFill>
                <a:latin typeface="Tahoma"/>
                <a:cs typeface="Tahoma"/>
              </a:endParaRPr>
            </a:p>
          </p:txBody>
        </p:sp>
      </p:grpSp>
      <p:pic>
        <p:nvPicPr>
          <p:cNvPr id="12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132236"/>
            <a:ext cx="4077260" cy="2880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4" name="直線矢印コネクタ 3"/>
          <p:cNvCxnSpPr/>
          <p:nvPr/>
        </p:nvCxnSpPr>
        <p:spPr>
          <a:xfrm>
            <a:off x="2699792" y="1935187"/>
            <a:ext cx="4536504" cy="1493813"/>
          </a:xfrm>
          <a:prstGeom prst="straightConnector1">
            <a:avLst/>
          </a:prstGeom>
          <a:ln w="508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48925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34330" y="116632"/>
            <a:ext cx="8229600" cy="1152127"/>
          </a:xfrm>
          <a:solidFill>
            <a:srgbClr val="FFFF00"/>
          </a:solidFill>
        </p:spPr>
        <p:txBody>
          <a:bodyPr>
            <a:normAutofit fontScale="90000"/>
          </a:bodyPr>
          <a:lstStyle/>
          <a:p>
            <a:r>
              <a:rPr lang="en-US" altLang="ja-JP" dirty="0" smtClean="0"/>
              <a:t>New challenges </a:t>
            </a:r>
            <a:r>
              <a:rPr lang="en-US" altLang="ja-JP" dirty="0"/>
              <a:t>for </a:t>
            </a:r>
            <a:r>
              <a:rPr lang="en-US" altLang="ja-JP" dirty="0" smtClean="0"/>
              <a:t>the </a:t>
            </a:r>
            <a:r>
              <a:rPr lang="en-US" altLang="ja-JP" dirty="0"/>
              <a:t>agriculture </a:t>
            </a:r>
            <a:r>
              <a:rPr lang="en-US" altLang="ja-JP" dirty="0" smtClean="0"/>
              <a:t>resurrection</a:t>
            </a:r>
            <a:endParaRPr kumimoji="1" lang="ja-JP" altLang="en-US" dirty="0"/>
          </a:p>
        </p:txBody>
      </p:sp>
      <p:pic>
        <p:nvPicPr>
          <p:cNvPr id="2050" name="Picture 2" descr="IMG_188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33" t="2594" r="4417" b="2122"/>
          <a:stretch>
            <a:fillRect/>
          </a:stretch>
        </p:blipFill>
        <p:spPr bwMode="auto">
          <a:xfrm rot="5400000">
            <a:off x="4198328" y="1867878"/>
            <a:ext cx="4923808" cy="4053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A843B-8A46-449D-A848-B8BF2693EC99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0" y="1556792"/>
            <a:ext cx="446449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800" dirty="0" smtClean="0">
                <a:solidFill>
                  <a:prstClr val="black"/>
                </a:solidFill>
              </a:rPr>
              <a:t>Collaboration </a:t>
            </a:r>
          </a:p>
          <a:p>
            <a:pPr algn="ctr"/>
            <a:r>
              <a:rPr lang="en-US" altLang="ja-JP" sz="2800" dirty="0" smtClean="0">
                <a:solidFill>
                  <a:prstClr val="black"/>
                </a:solidFill>
              </a:rPr>
              <a:t>among farmers, </a:t>
            </a:r>
          </a:p>
          <a:p>
            <a:pPr algn="ctr"/>
            <a:r>
              <a:rPr lang="en-US" altLang="ja-JP" sz="2800" dirty="0" smtClean="0">
                <a:solidFill>
                  <a:prstClr val="black"/>
                </a:solidFill>
              </a:rPr>
              <a:t>NPO and UTokyo</a:t>
            </a:r>
          </a:p>
        </p:txBody>
      </p:sp>
      <p:pic>
        <p:nvPicPr>
          <p:cNvPr id="6" name="図 5"/>
          <p:cNvPicPr/>
          <p:nvPr/>
        </p:nvPicPr>
        <p:blipFill rotWithShape="1">
          <a:blip r:embed="rId4"/>
          <a:srcRect l="6086" t="33142" r="5186" b="7681"/>
          <a:stretch/>
        </p:blipFill>
        <p:spPr bwMode="auto">
          <a:xfrm>
            <a:off x="323528" y="5125143"/>
            <a:ext cx="4789170" cy="169989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テキスト ボックス 6"/>
          <p:cNvSpPr txBox="1"/>
          <p:nvPr/>
        </p:nvSpPr>
        <p:spPr>
          <a:xfrm>
            <a:off x="40831" y="3452115"/>
            <a:ext cx="446449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800" dirty="0" smtClean="0">
                <a:solidFill>
                  <a:prstClr val="black"/>
                </a:solidFill>
              </a:rPr>
              <a:t>Collaboration </a:t>
            </a:r>
          </a:p>
          <a:p>
            <a:pPr algn="ctr"/>
            <a:r>
              <a:rPr lang="en-US" altLang="ja-JP" sz="2800" dirty="0" smtClean="0">
                <a:solidFill>
                  <a:prstClr val="black"/>
                </a:solidFill>
              </a:rPr>
              <a:t>between </a:t>
            </a:r>
          </a:p>
          <a:p>
            <a:pPr algn="ctr"/>
            <a:r>
              <a:rPr lang="en-US" altLang="ja-JP" sz="2800" dirty="0" err="1" smtClean="0">
                <a:solidFill>
                  <a:prstClr val="black"/>
                </a:solidFill>
              </a:rPr>
              <a:t>Iitate</a:t>
            </a:r>
            <a:r>
              <a:rPr lang="en-US" altLang="ja-JP" sz="2800" dirty="0" smtClean="0">
                <a:solidFill>
                  <a:prstClr val="black"/>
                </a:solidFill>
              </a:rPr>
              <a:t> Village and UTokyo</a:t>
            </a:r>
          </a:p>
        </p:txBody>
      </p:sp>
      <p:sp>
        <p:nvSpPr>
          <p:cNvPr id="5" name="右矢印 4"/>
          <p:cNvSpPr/>
          <p:nvPr/>
        </p:nvSpPr>
        <p:spPr>
          <a:xfrm>
            <a:off x="3779912" y="2348880"/>
            <a:ext cx="684584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下矢印 7"/>
          <p:cNvSpPr/>
          <p:nvPr/>
        </p:nvSpPr>
        <p:spPr>
          <a:xfrm>
            <a:off x="2302532" y="4892276"/>
            <a:ext cx="253244" cy="23286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32387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>
          <a:xfrm>
            <a:off x="6732240" y="6337726"/>
            <a:ext cx="2133600" cy="365125"/>
          </a:xfrm>
        </p:spPr>
        <p:txBody>
          <a:bodyPr/>
          <a:lstStyle/>
          <a:p>
            <a:fld id="{F9D216F7-1C87-4C29-AFA5-A91781EEB93D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21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9" name="グループ化 8"/>
          <p:cNvGrpSpPr/>
          <p:nvPr/>
        </p:nvGrpSpPr>
        <p:grpSpPr>
          <a:xfrm>
            <a:off x="4734042" y="667159"/>
            <a:ext cx="3083622" cy="4443648"/>
            <a:chOff x="4584722" y="1340656"/>
            <a:chExt cx="3083622" cy="4443648"/>
          </a:xfrm>
        </p:grpSpPr>
        <p:pic>
          <p:nvPicPr>
            <p:cNvPr id="4" name="コンテンツ プレースホルダー 3"/>
            <p:cNvPicPr>
              <a:picLocks/>
            </p:cNvPicPr>
            <p:nvPr/>
          </p:nvPicPr>
          <p:blipFill rotWithShape="1">
            <a:blip r:embed="rId2"/>
            <a:srcRect l="51542" t="11486" r="29184" b="52569"/>
            <a:stretch/>
          </p:blipFill>
          <p:spPr>
            <a:xfrm>
              <a:off x="4584722" y="1340656"/>
              <a:ext cx="3035278" cy="4443648"/>
            </a:xfrm>
            <a:prstGeom prst="rect">
              <a:avLst/>
            </a:prstGeom>
          </p:spPr>
        </p:pic>
        <p:sp>
          <p:nvSpPr>
            <p:cNvPr id="5" name="テキスト ボックス 4"/>
            <p:cNvSpPr txBox="1"/>
            <p:nvPr/>
          </p:nvSpPr>
          <p:spPr>
            <a:xfrm>
              <a:off x="5364088" y="1487695"/>
              <a:ext cx="2304256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ja-JP" dirty="0"/>
                <a:t>Soil </a:t>
              </a:r>
              <a:r>
                <a:rPr lang="en-US" altLang="ja-JP" dirty="0" smtClean="0"/>
                <a:t>hardness (</a:t>
              </a:r>
              <a:r>
                <a:rPr lang="en-US" altLang="ja-JP" dirty="0"/>
                <a:t>MPa</a:t>
              </a:r>
              <a:r>
                <a:rPr kumimoji="1" lang="en-US" altLang="ja-JP" dirty="0" smtClean="0"/>
                <a:t>)</a:t>
              </a:r>
              <a:endParaRPr kumimoji="1" lang="ja-JP" altLang="en-US" dirty="0"/>
            </a:p>
          </p:txBody>
        </p:sp>
        <p:sp>
          <p:nvSpPr>
            <p:cNvPr id="6" name="テキスト ボックス 5"/>
            <p:cNvSpPr txBox="1"/>
            <p:nvPr/>
          </p:nvSpPr>
          <p:spPr>
            <a:xfrm rot="16200000">
              <a:off x="3345626" y="3496250"/>
              <a:ext cx="2952328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dirty="0"/>
                <a:t>depth</a:t>
              </a:r>
              <a:r>
                <a:rPr kumimoji="1" lang="ja-JP" altLang="en-US" dirty="0" smtClean="0"/>
                <a:t> </a:t>
              </a:r>
              <a:r>
                <a:rPr kumimoji="1" lang="en-US" altLang="ja-JP" dirty="0" smtClean="0"/>
                <a:t>(cm)</a:t>
              </a:r>
              <a:endParaRPr kumimoji="1" lang="ja-JP" altLang="en-US" dirty="0"/>
            </a:p>
          </p:txBody>
        </p:sp>
      </p:grpSp>
      <p:pic>
        <p:nvPicPr>
          <p:cNvPr id="8" name="図 7" descr="http://www.iai.ga.a.u-tokyo.ac.jp/mizo/edrp/fukushima/150621/images/img_2328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8786" y="764704"/>
            <a:ext cx="3185936" cy="4248558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正方形/長方形 6"/>
          <p:cNvSpPr/>
          <p:nvPr/>
        </p:nvSpPr>
        <p:spPr>
          <a:xfrm>
            <a:off x="3131840" y="6337726"/>
            <a:ext cx="59584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dirty="0" smtClean="0">
                <a:hlinkClick r:id="rId4"/>
              </a:rPr>
              <a:t>https://www.youtube.com/watch?v=1YlaKdTu8kg</a:t>
            </a:r>
            <a:endParaRPr lang="ja-JP" altLang="en-US" dirty="0"/>
          </a:p>
        </p:txBody>
      </p:sp>
      <p:sp>
        <p:nvSpPr>
          <p:cNvPr id="10" name="正方形/長方形 9"/>
          <p:cNvSpPr/>
          <p:nvPr/>
        </p:nvSpPr>
        <p:spPr>
          <a:xfrm>
            <a:off x="321357" y="5076314"/>
            <a:ext cx="828092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altLang="ja-JP" kern="100" dirty="0">
                <a:latin typeface="Times New Roman" panose="02020603050405020304" pitchFamily="18" charset="0"/>
                <a:ea typeface="ＭＳ 明朝" panose="02020609040205080304" pitchFamily="17" charset="-128"/>
                <a:cs typeface="Times New Roman" panose="02020603050405020304" pitchFamily="18" charset="0"/>
              </a:rPr>
              <a:t>Fig.1</a:t>
            </a:r>
            <a:r>
              <a:rPr lang="ja-JP" altLang="ja-JP" kern="100" dirty="0">
                <a:latin typeface="Times New Roman" panose="02020603050405020304" pitchFamily="18" charset="0"/>
                <a:ea typeface="ＭＳ 明朝" panose="02020609040205080304" pitchFamily="17" charset="-128"/>
                <a:cs typeface="Times New Roman" panose="02020603050405020304" pitchFamily="18" charset="0"/>
              </a:rPr>
              <a:t>　</a:t>
            </a:r>
            <a:r>
              <a:rPr lang="en-US" altLang="ja-JP" kern="100" dirty="0">
                <a:latin typeface="Times New Roman" panose="02020603050405020304" pitchFamily="18" charset="0"/>
                <a:ea typeface="ＭＳ 明朝" panose="02020609040205080304" pitchFamily="17" charset="-128"/>
                <a:cs typeface="Times New Roman" panose="02020603050405020304" pitchFamily="18" charset="0"/>
              </a:rPr>
              <a:t>Drainage defective farmland immediately after </a:t>
            </a:r>
            <a:r>
              <a:rPr lang="en-US" altLang="ja-JP" kern="100" dirty="0" smtClean="0">
                <a:latin typeface="Times New Roman" panose="02020603050405020304" pitchFamily="18" charset="0"/>
                <a:ea typeface="ＭＳ 明朝" panose="02020609040205080304" pitchFamily="17" charset="-128"/>
                <a:cs typeface="Times New Roman" panose="02020603050405020304" pitchFamily="18" charset="0"/>
              </a:rPr>
              <a:t>decontamination.</a:t>
            </a:r>
            <a:endParaRPr lang="en-US" altLang="ja-JP" kern="100" dirty="0">
              <a:latin typeface="Times New Roman" panose="02020603050405020304" pitchFamily="18" charset="0"/>
              <a:ea typeface="ＭＳ 明朝" panose="02020609040205080304" pitchFamily="17" charset="-128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altLang="ja-JP" kern="100" dirty="0">
                <a:latin typeface="Times New Roman" panose="02020603050405020304" pitchFamily="18" charset="0"/>
                <a:ea typeface="ＭＳ 明朝" panose="02020609040205080304" pitchFamily="17" charset="-128"/>
                <a:cs typeface="Times New Roman" panose="02020603050405020304" pitchFamily="18" charset="0"/>
              </a:rPr>
              <a:t>A hard pan was formed at a depth of 5 cm by stepping on a heavy machine for decontamination in addition to conventional paddy field hard pan at a depth of 20 cm.</a:t>
            </a:r>
            <a:endParaRPr lang="ja-JP" altLang="ja-JP" kern="100" dirty="0">
              <a:effectLst/>
              <a:latin typeface="Century" panose="02040604050505020304" pitchFamily="18" charset="0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  <p:sp>
        <p:nvSpPr>
          <p:cNvPr id="3" name="正方形/長方形 2">
            <a:hlinkClick r:id="rId5"/>
          </p:cNvPr>
          <p:cNvSpPr/>
          <p:nvPr/>
        </p:nvSpPr>
        <p:spPr>
          <a:xfrm>
            <a:off x="3131840" y="5925792"/>
            <a:ext cx="52652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dirty="0">
                <a:hlinkClick r:id="rId5"/>
              </a:rPr>
              <a:t>https://www.youtube.com/watch?v=AlTwmayfVtw</a:t>
            </a:r>
            <a:endParaRPr lang="ja-JP" altLang="en-US" dirty="0"/>
          </a:p>
        </p:txBody>
      </p:sp>
      <p:sp>
        <p:nvSpPr>
          <p:cNvPr id="11" name="正方形/長方形 10"/>
          <p:cNvSpPr/>
          <p:nvPr/>
        </p:nvSpPr>
        <p:spPr>
          <a:xfrm>
            <a:off x="1761958" y="5925792"/>
            <a:ext cx="136988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dirty="0" smtClean="0"/>
              <a:t>Heavy rain:</a:t>
            </a:r>
            <a:endParaRPr lang="ja-JP" altLang="en-US" dirty="0"/>
          </a:p>
        </p:txBody>
      </p:sp>
      <p:sp>
        <p:nvSpPr>
          <p:cNvPr id="12" name="正方形/長方形 11"/>
          <p:cNvSpPr/>
          <p:nvPr/>
        </p:nvSpPr>
        <p:spPr>
          <a:xfrm>
            <a:off x="827584" y="6295124"/>
            <a:ext cx="248297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dirty="0"/>
              <a:t>Mysterious bubbling</a:t>
            </a:r>
            <a:r>
              <a:rPr lang="en-US" altLang="ja-JP" dirty="0" smtClean="0"/>
              <a:t>:</a:t>
            </a:r>
            <a:endParaRPr lang="ja-JP" altLang="en-US" dirty="0"/>
          </a:p>
        </p:txBody>
      </p:sp>
      <p:grpSp>
        <p:nvGrpSpPr>
          <p:cNvPr id="16" name="グループ化 15"/>
          <p:cNvGrpSpPr/>
          <p:nvPr/>
        </p:nvGrpSpPr>
        <p:grpSpPr>
          <a:xfrm>
            <a:off x="179513" y="2914048"/>
            <a:ext cx="3093328" cy="2154726"/>
            <a:chOff x="-44286" y="2751759"/>
            <a:chExt cx="3464157" cy="2413035"/>
          </a:xfrm>
        </p:grpSpPr>
        <p:sp>
          <p:nvSpPr>
            <p:cNvPr id="15" name="四角形吹き出し 14"/>
            <p:cNvSpPr/>
            <p:nvPr/>
          </p:nvSpPr>
          <p:spPr>
            <a:xfrm>
              <a:off x="-44286" y="2751759"/>
              <a:ext cx="3464157" cy="2413035"/>
            </a:xfrm>
            <a:prstGeom prst="wedgeRectCallout">
              <a:avLst>
                <a:gd name="adj1" fmla="val 39674"/>
                <a:gd name="adj2" fmla="val -57274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14" name="Picture 2" descr="http://www.iai.ga.a.u-tokyo.ac.jp/mizo/edrp/fukushima/150621/images/img_2329.jp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374" t="49298" r="65644" b="35569"/>
            <a:stretch/>
          </p:blipFill>
          <p:spPr bwMode="auto">
            <a:xfrm>
              <a:off x="40540" y="2794362"/>
              <a:ext cx="3299642" cy="23432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7" name="タイトル 1"/>
          <p:cNvSpPr txBox="1">
            <a:spLocks/>
          </p:cNvSpPr>
          <p:nvPr/>
        </p:nvSpPr>
        <p:spPr>
          <a:xfrm>
            <a:off x="107504" y="58614"/>
            <a:ext cx="8856984" cy="706090"/>
          </a:xfrm>
          <a:prstGeom prst="rect">
            <a:avLst/>
          </a:prstGeom>
          <a:solidFill>
            <a:srgbClr val="FFFF00"/>
          </a:solidFill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3600" dirty="0"/>
              <a:t>Improvement of Drainage defective farmland</a:t>
            </a:r>
            <a:endParaRPr lang="ja-JP" altLang="en-US" sz="3600" dirty="0"/>
          </a:p>
        </p:txBody>
      </p:sp>
    </p:spTree>
    <p:extLst>
      <p:ext uri="{BB962C8B-B14F-4D97-AF65-F5344CB8AC3E}">
        <p14:creationId xmlns:p14="http://schemas.microsoft.com/office/powerpoint/2010/main" val="2561388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94620"/>
            <a:ext cx="8229600" cy="804810"/>
          </a:xfrm>
          <a:solidFill>
            <a:srgbClr val="FFFF00"/>
          </a:solidFill>
        </p:spPr>
        <p:txBody>
          <a:bodyPr/>
          <a:lstStyle/>
          <a:p>
            <a:r>
              <a:rPr lang="en-US" altLang="ja-JP" dirty="0"/>
              <a:t>Forest decontamination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216F7-1C87-4C29-AFA5-A91781EEB93D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22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図 4" descr="http://data01.x-ability.jp/FieldRouter/vbox0171/image/image0-webcam0-201607151214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061" y="1229617"/>
            <a:ext cx="8705878" cy="4896546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正方形/長方形 5"/>
          <p:cNvSpPr/>
          <p:nvPr/>
        </p:nvSpPr>
        <p:spPr>
          <a:xfrm>
            <a:off x="269217" y="5681457"/>
            <a:ext cx="5698976" cy="369332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r" defTabSz="457200"/>
            <a:r>
              <a:rPr lang="en-US" altLang="ja-JP" dirty="0">
                <a:solidFill>
                  <a:prstClr val="black"/>
                </a:solidFill>
              </a:rPr>
              <a:t>Windproof </a:t>
            </a:r>
            <a:r>
              <a:rPr lang="en-US" altLang="ja-JP" dirty="0" smtClean="0">
                <a:solidFill>
                  <a:prstClr val="black"/>
                </a:solidFill>
              </a:rPr>
              <a:t>forest behind a house in </a:t>
            </a:r>
            <a:r>
              <a:rPr lang="en-US" altLang="ja-JP" dirty="0" err="1" smtClean="0">
                <a:solidFill>
                  <a:prstClr val="black"/>
                </a:solidFill>
              </a:rPr>
              <a:t>Hiso</a:t>
            </a:r>
            <a:r>
              <a:rPr lang="en-US" altLang="ja-JP" dirty="0" smtClean="0">
                <a:solidFill>
                  <a:prstClr val="black"/>
                </a:solidFill>
              </a:rPr>
              <a:t>, </a:t>
            </a:r>
            <a:r>
              <a:rPr lang="en-US" altLang="ja-JP" dirty="0" err="1" smtClean="0">
                <a:solidFill>
                  <a:prstClr val="black"/>
                </a:solidFill>
              </a:rPr>
              <a:t>Iitate</a:t>
            </a:r>
            <a:r>
              <a:rPr lang="en-US" altLang="ja-JP" dirty="0" smtClean="0">
                <a:solidFill>
                  <a:prstClr val="black"/>
                </a:solidFill>
              </a:rPr>
              <a:t> Village</a:t>
            </a:r>
            <a:endParaRPr lang="ja-JP" altLang="en-US" dirty="0">
              <a:solidFill>
                <a:prstClr val="black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3344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http://ns2.misao.co.jp/hiso/USVH.php?sday=6/1&amp;eday=8/13&amp;auto=0"/>
          <p:cNvPicPr/>
          <p:nvPr/>
        </p:nvPicPr>
        <p:blipFill rotWithShape="1">
          <a:blip r:embed="rId3">
            <a:clrChange>
              <a:clrFrom>
                <a:srgbClr val="DDDDDD"/>
              </a:clrFrom>
              <a:clrTo>
                <a:srgbClr val="DDDDD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79" t="3986" r="7512" b="6978"/>
          <a:stretch/>
        </p:blipFill>
        <p:spPr bwMode="auto">
          <a:xfrm>
            <a:off x="755576" y="294347"/>
            <a:ext cx="7776864" cy="4824536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テキスト ボックス 7"/>
          <p:cNvSpPr txBox="1"/>
          <p:nvPr/>
        </p:nvSpPr>
        <p:spPr>
          <a:xfrm>
            <a:off x="1270995" y="260648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A</a:t>
            </a:r>
            <a:endParaRPr kumimoji="1" lang="ja-JP" altLang="en-US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1286355" y="2339439"/>
            <a:ext cx="511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B</a:t>
            </a:r>
            <a:endParaRPr kumimoji="1" lang="ja-JP" altLang="en-US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1301298" y="1760510"/>
            <a:ext cx="511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C</a:t>
            </a:r>
            <a:endParaRPr kumimoji="1" lang="ja-JP" altLang="en-US" dirty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1286355" y="2049975"/>
            <a:ext cx="511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D</a:t>
            </a:r>
            <a:endParaRPr kumimoji="1" lang="ja-JP" altLang="en-US" dirty="0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1286355" y="2998235"/>
            <a:ext cx="511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K</a:t>
            </a: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3294432" y="781120"/>
            <a:ext cx="4298100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ja-JP" dirty="0"/>
              <a:t>Primary </a:t>
            </a:r>
            <a:r>
              <a:rPr lang="en-US" altLang="ja-JP" dirty="0" smtClean="0"/>
              <a:t>decontamination on June </a:t>
            </a:r>
            <a:r>
              <a:rPr lang="en-US" altLang="ja-JP" kern="100" dirty="0" smtClean="0">
                <a:latin typeface="Century" panose="02040604050505020304" pitchFamily="18" charset="0"/>
                <a:ea typeface="ＭＳ 明朝" panose="02020609040205080304" pitchFamily="17" charset="-128"/>
                <a:cs typeface="Times New Roman" panose="02020603050405020304" pitchFamily="18" charset="0"/>
              </a:rPr>
              <a:t>24-26</a:t>
            </a:r>
            <a:endParaRPr lang="en-US" altLang="ja-JP" dirty="0" smtClean="0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6741904" y="2383449"/>
            <a:ext cx="2216903" cy="64633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ja-JP" dirty="0"/>
              <a:t>Secondary </a:t>
            </a:r>
            <a:r>
              <a:rPr lang="en-US" altLang="ja-JP" dirty="0" err="1" smtClean="0"/>
              <a:t>decont</a:t>
            </a:r>
            <a:r>
              <a:rPr lang="en-US" altLang="ja-JP" dirty="0" smtClean="0"/>
              <a:t>. on Aug. </a:t>
            </a:r>
            <a:r>
              <a:rPr lang="en-US" altLang="ja-JP" kern="100" dirty="0" smtClean="0">
                <a:latin typeface="Century" panose="02040604050505020304" pitchFamily="18" charset="0"/>
                <a:ea typeface="ＭＳ 明朝" panose="02020609040205080304" pitchFamily="17" charset="-128"/>
                <a:cs typeface="Times New Roman" panose="02020603050405020304" pitchFamily="18" charset="0"/>
              </a:rPr>
              <a:t>6-7</a:t>
            </a:r>
            <a:endParaRPr kumimoji="1" lang="ja-JP" altLang="en-US" dirty="0"/>
          </a:p>
        </p:txBody>
      </p:sp>
      <p:sp>
        <p:nvSpPr>
          <p:cNvPr id="3" name="正方形/長方形 2"/>
          <p:cNvSpPr/>
          <p:nvPr/>
        </p:nvSpPr>
        <p:spPr>
          <a:xfrm>
            <a:off x="2312486" y="4186138"/>
            <a:ext cx="4429418" cy="369332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altLang="ja-JP" kern="100" dirty="0" smtClean="0">
                <a:latin typeface="Century" panose="02040604050505020304" pitchFamily="18" charset="0"/>
                <a:ea typeface="ＭＳ 明朝" panose="02020609040205080304" pitchFamily="17" charset="-128"/>
                <a:cs typeface="Times New Roman" panose="02020603050405020304" pitchFamily="18" charset="0"/>
              </a:rPr>
              <a:t>Decontamination of hot spot on June 23</a:t>
            </a:r>
            <a:endParaRPr lang="ja-JP" altLang="ja-JP" kern="100" dirty="0">
              <a:latin typeface="Century" panose="02040604050505020304" pitchFamily="18" charset="0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  <p:sp>
        <p:nvSpPr>
          <p:cNvPr id="4" name="正方形/長方形 3"/>
          <p:cNvSpPr/>
          <p:nvPr/>
        </p:nvSpPr>
        <p:spPr>
          <a:xfrm>
            <a:off x="859495" y="4631021"/>
            <a:ext cx="5383205" cy="369332"/>
          </a:xfrm>
          <a:prstGeom prst="rect">
            <a:avLst/>
          </a:prstGeom>
          <a:solidFill>
            <a:srgbClr val="92D050"/>
          </a:solidFill>
        </p:spPr>
        <p:txBody>
          <a:bodyPr wrap="non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altLang="ja-JP" kern="100" dirty="0" smtClean="0">
                <a:latin typeface="Century" panose="02040604050505020304" pitchFamily="18" charset="0"/>
                <a:ea typeface="ＭＳ 明朝" panose="02020609040205080304" pitchFamily="17" charset="-128"/>
                <a:cs typeface="Times New Roman" panose="02020603050405020304" pitchFamily="18" charset="0"/>
              </a:rPr>
              <a:t>Removal of dead branch from </a:t>
            </a:r>
            <a:r>
              <a:rPr lang="en-US" altLang="ja-JP" kern="100" dirty="0">
                <a:latin typeface="Century" panose="02040604050505020304" pitchFamily="18" charset="0"/>
                <a:ea typeface="ＭＳ 明朝" panose="02020609040205080304" pitchFamily="17" charset="-128"/>
                <a:cs typeface="Times New Roman" panose="02020603050405020304" pitchFamily="18" charset="0"/>
              </a:rPr>
              <a:t>the ground surface</a:t>
            </a:r>
            <a:endParaRPr lang="ja-JP" altLang="ja-JP" kern="100" dirty="0">
              <a:latin typeface="Century" panose="02040604050505020304" pitchFamily="18" charset="0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  <p:sp>
        <p:nvSpPr>
          <p:cNvPr id="7" name="上矢印 6"/>
          <p:cNvSpPr/>
          <p:nvPr/>
        </p:nvSpPr>
        <p:spPr>
          <a:xfrm>
            <a:off x="1836900" y="3570509"/>
            <a:ext cx="214819" cy="1014714"/>
          </a:xfrm>
          <a:prstGeom prst="up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上矢印 15"/>
          <p:cNvSpPr/>
          <p:nvPr/>
        </p:nvSpPr>
        <p:spPr>
          <a:xfrm>
            <a:off x="3056028" y="2921956"/>
            <a:ext cx="192631" cy="1276217"/>
          </a:xfrm>
          <a:prstGeom prst="up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下矢印 16"/>
          <p:cNvSpPr/>
          <p:nvPr/>
        </p:nvSpPr>
        <p:spPr>
          <a:xfrm>
            <a:off x="3294432" y="1150452"/>
            <a:ext cx="239702" cy="1416286"/>
          </a:xfrm>
          <a:prstGeom prst="downArrow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下矢印 18"/>
          <p:cNvSpPr/>
          <p:nvPr/>
        </p:nvSpPr>
        <p:spPr>
          <a:xfrm>
            <a:off x="7592532" y="2985770"/>
            <a:ext cx="227956" cy="561282"/>
          </a:xfrm>
          <a:prstGeom prst="downArrow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正方形/長方形 19"/>
          <p:cNvSpPr/>
          <p:nvPr/>
        </p:nvSpPr>
        <p:spPr>
          <a:xfrm>
            <a:off x="3458914" y="2625704"/>
            <a:ext cx="2800960" cy="707886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pPr algn="ctr"/>
            <a:r>
              <a:rPr lang="en-US" altLang="ja-JP" sz="2000" dirty="0">
                <a:solidFill>
                  <a:srgbClr val="FF0000"/>
                </a:solidFill>
              </a:rPr>
              <a:t>Decontamination </a:t>
            </a:r>
            <a:r>
              <a:rPr lang="en-US" altLang="ja-JP" sz="2000" dirty="0" smtClean="0">
                <a:solidFill>
                  <a:srgbClr val="FF0000"/>
                </a:solidFill>
              </a:rPr>
              <a:t>effect</a:t>
            </a:r>
          </a:p>
          <a:p>
            <a:pPr algn="ctr"/>
            <a:r>
              <a:rPr lang="en-US" altLang="ja-JP" sz="2000" b="1" dirty="0" smtClean="0">
                <a:solidFill>
                  <a:srgbClr val="FF0000"/>
                </a:solidFill>
              </a:rPr>
              <a:t>3.0 </a:t>
            </a:r>
            <a:r>
              <a:rPr lang="en-US" altLang="ja-JP" sz="2000" b="1" dirty="0" smtClean="0">
                <a:solidFill>
                  <a:srgbClr val="FF0000"/>
                </a:solidFill>
                <a:sym typeface="Wingdings" panose="05000000000000000000" pitchFamily="2" charset="2"/>
              </a:rPr>
              <a:t> 0.6 </a:t>
            </a:r>
            <a:r>
              <a:rPr lang="en-US" altLang="ja-JP" sz="2000" b="1" dirty="0" err="1" smtClean="0">
                <a:solidFill>
                  <a:srgbClr val="FF0000"/>
                </a:solidFill>
                <a:sym typeface="Wingdings" panose="05000000000000000000" pitchFamily="2" charset="2"/>
              </a:rPr>
              <a:t>uSv</a:t>
            </a:r>
            <a:r>
              <a:rPr lang="en-US" altLang="ja-JP" sz="2000" b="1" dirty="0" smtClean="0">
                <a:solidFill>
                  <a:srgbClr val="FF0000"/>
                </a:solidFill>
                <a:sym typeface="Wingdings" panose="05000000000000000000" pitchFamily="2" charset="2"/>
              </a:rPr>
              <a:t>/</a:t>
            </a:r>
            <a:r>
              <a:rPr lang="en-US" altLang="ja-JP" sz="2000" dirty="0" smtClean="0">
                <a:solidFill>
                  <a:srgbClr val="FF0000"/>
                </a:solidFill>
                <a:sym typeface="Wingdings" panose="05000000000000000000" pitchFamily="2" charset="2"/>
              </a:rPr>
              <a:t>h</a:t>
            </a:r>
            <a:endParaRPr lang="ja-JP" altLang="en-US" sz="2000" dirty="0">
              <a:solidFill>
                <a:srgbClr val="FF0000"/>
              </a:solidFill>
            </a:endParaRPr>
          </a:p>
        </p:txBody>
      </p:sp>
      <p:sp>
        <p:nvSpPr>
          <p:cNvPr id="5" name="正方形/長方形 4">
            <a:hlinkClick r:id="rId4"/>
          </p:cNvPr>
          <p:cNvSpPr/>
          <p:nvPr/>
        </p:nvSpPr>
        <p:spPr>
          <a:xfrm>
            <a:off x="4859394" y="125392"/>
            <a:ext cx="341632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n-US" altLang="ja-JP" kern="100" dirty="0">
                <a:latin typeface="ＭＳ ゴシック" panose="020B0609070205080204" pitchFamily="49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http://ns2.misao.co.jp/hiso/</a:t>
            </a:r>
            <a:endParaRPr lang="ja-JP" altLang="ja-JP" sz="2400" kern="100" dirty="0">
              <a:effectLst/>
              <a:latin typeface="Century" panose="02040604050505020304" pitchFamily="18" charset="0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329209" y="513297"/>
            <a:ext cx="13227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/>
              <a:t>  3</a:t>
            </a:r>
          </a:p>
          <a:p>
            <a:r>
              <a:rPr lang="en-US" altLang="ja-JP" dirty="0" smtClean="0"/>
              <a:t>  </a:t>
            </a:r>
            <a:r>
              <a:rPr lang="en-US" altLang="ja-JP" dirty="0" err="1" smtClean="0"/>
              <a:t>μSv</a:t>
            </a:r>
            <a:r>
              <a:rPr lang="en-US" altLang="ja-JP" dirty="0" smtClean="0"/>
              <a:t>/h</a:t>
            </a:r>
            <a:endParaRPr kumimoji="1" lang="ja-JP" altLang="en-US" dirty="0"/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442984" y="1990890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2</a:t>
            </a: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429638" y="3451673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1</a:t>
            </a:r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463451" y="4865021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0</a:t>
            </a:r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1651994" y="5094812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6/12</a:t>
            </a:r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3018239" y="5061089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6/24</a:t>
            </a:r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7424443" y="5045732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8/6</a:t>
            </a:r>
          </a:p>
        </p:txBody>
      </p:sp>
      <p:sp>
        <p:nvSpPr>
          <p:cNvPr id="6" name="正方形/長方形 5"/>
          <p:cNvSpPr/>
          <p:nvPr/>
        </p:nvSpPr>
        <p:spPr>
          <a:xfrm>
            <a:off x="3661207" y="1334426"/>
            <a:ext cx="4682397" cy="92333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altLang="ja-JP" dirty="0"/>
              <a:t>Using a compact power shovel</a:t>
            </a:r>
          </a:p>
          <a:p>
            <a:r>
              <a:rPr lang="en-US" altLang="ja-JP" dirty="0"/>
              <a:t>Peel off leaves and mulch leaves by </a:t>
            </a:r>
            <a:r>
              <a:rPr lang="en-US" altLang="ja-JP" dirty="0" smtClean="0"/>
              <a:t>10 </a:t>
            </a:r>
            <a:r>
              <a:rPr lang="en-US" altLang="ja-JP" dirty="0"/>
              <a:t>cm</a:t>
            </a:r>
          </a:p>
          <a:p>
            <a:r>
              <a:rPr lang="en-US" altLang="ja-JP" dirty="0"/>
              <a:t>Embed in a hole on clay layer 1 m deep</a:t>
            </a:r>
            <a:endParaRPr lang="ja-JP" altLang="en-US" dirty="0"/>
          </a:p>
        </p:txBody>
      </p:sp>
      <p:sp>
        <p:nvSpPr>
          <p:cNvPr id="15" name="正方形/長方形 14"/>
          <p:cNvSpPr/>
          <p:nvPr/>
        </p:nvSpPr>
        <p:spPr>
          <a:xfrm>
            <a:off x="1201683" y="5928384"/>
            <a:ext cx="684444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altLang="ja-JP" kern="100" dirty="0">
                <a:latin typeface="Times New Roman" panose="02020603050405020304" pitchFamily="18" charset="0"/>
                <a:ea typeface="ＭＳ 明朝" panose="02020609040205080304" pitchFamily="17" charset="-128"/>
                <a:cs typeface="Times New Roman" panose="02020603050405020304" pitchFamily="18" charset="0"/>
              </a:rPr>
              <a:t>Fig.2</a:t>
            </a:r>
            <a:r>
              <a:rPr lang="ja-JP" altLang="ja-JP" kern="100" dirty="0">
                <a:latin typeface="Times New Roman" panose="02020603050405020304" pitchFamily="18" charset="0"/>
                <a:ea typeface="ＭＳ 明朝" panose="02020609040205080304" pitchFamily="17" charset="-128"/>
                <a:cs typeface="Times New Roman" panose="02020603050405020304" pitchFamily="18" charset="0"/>
              </a:rPr>
              <a:t>　</a:t>
            </a:r>
            <a:r>
              <a:rPr lang="en-US" altLang="ja-JP" kern="100" dirty="0">
                <a:latin typeface="Times New Roman" panose="02020603050405020304" pitchFamily="18" charset="0"/>
                <a:ea typeface="ＭＳ 明朝" panose="02020609040205080304" pitchFamily="17" charset="-128"/>
                <a:cs typeface="Times New Roman" panose="02020603050405020304" pitchFamily="18" charset="0"/>
              </a:rPr>
              <a:t>Changes in air dose rate in the process of embedding forest floor</a:t>
            </a:r>
            <a:endParaRPr lang="ja-JP" altLang="ja-JP" kern="100" dirty="0">
              <a:effectLst/>
              <a:latin typeface="Century" panose="02040604050505020304" pitchFamily="18" charset="0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5606361" y="5109977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2016</a:t>
            </a:r>
          </a:p>
        </p:txBody>
      </p:sp>
      <p:sp>
        <p:nvSpPr>
          <p:cNvPr id="28" name="正方形/長方形 27">
            <a:hlinkClick r:id="rId4"/>
          </p:cNvPr>
          <p:cNvSpPr/>
          <p:nvPr/>
        </p:nvSpPr>
        <p:spPr>
          <a:xfrm>
            <a:off x="5044450" y="6270340"/>
            <a:ext cx="191590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n-US" altLang="ja-JP" kern="100" dirty="0" smtClean="0">
                <a:latin typeface="ＭＳ ゴシック" panose="020B0609070205080204" pitchFamily="49" charset="-128"/>
                <a:ea typeface="ＭＳ 明朝" panose="02020609040205080304" pitchFamily="17" charset="-128"/>
                <a:cs typeface="Times New Roman" panose="02020603050405020304" pitchFamily="18" charset="0"/>
                <a:hlinkClick r:id="rId5"/>
              </a:rPr>
              <a:t>Click</a:t>
            </a:r>
            <a:r>
              <a:rPr lang="ja-JP" altLang="en-US" kern="100" dirty="0" smtClean="0">
                <a:latin typeface="ＭＳ ゴシック" panose="020B0609070205080204" pitchFamily="49" charset="-128"/>
                <a:ea typeface="ＭＳ 明朝" panose="02020609040205080304" pitchFamily="17" charset="-128"/>
                <a:cs typeface="Times New Roman" panose="02020603050405020304" pitchFamily="18" charset="0"/>
                <a:hlinkClick r:id="rId5"/>
              </a:rPr>
              <a:t> </a:t>
            </a:r>
            <a:r>
              <a:rPr lang="en-US" altLang="ja-JP" kern="100" dirty="0" smtClean="0">
                <a:latin typeface="ＭＳ ゴシック" panose="020B0609070205080204" pitchFamily="49" charset="-128"/>
                <a:ea typeface="ＭＳ 明朝" panose="02020609040205080304" pitchFamily="17" charset="-128"/>
                <a:cs typeface="Times New Roman" panose="02020603050405020304" pitchFamily="18" charset="0"/>
                <a:hlinkClick r:id="rId5"/>
              </a:rPr>
              <a:t>to</a:t>
            </a:r>
            <a:r>
              <a:rPr lang="ja-JP" altLang="en-US" kern="100" dirty="0" smtClean="0">
                <a:latin typeface="ＭＳ ゴシック" panose="020B0609070205080204" pitchFamily="49" charset="-128"/>
                <a:ea typeface="ＭＳ 明朝" panose="02020609040205080304" pitchFamily="17" charset="-128"/>
                <a:cs typeface="Times New Roman" panose="02020603050405020304" pitchFamily="18" charset="0"/>
                <a:hlinkClick r:id="rId5"/>
              </a:rPr>
              <a:t> </a:t>
            </a:r>
            <a:r>
              <a:rPr lang="en-US" altLang="ja-JP" kern="100" dirty="0" smtClean="0">
                <a:latin typeface="ＭＳ ゴシック" panose="020B0609070205080204" pitchFamily="49" charset="-128"/>
                <a:ea typeface="ＭＳ 明朝" panose="02020609040205080304" pitchFamily="17" charset="-128"/>
                <a:cs typeface="Times New Roman" panose="02020603050405020304" pitchFamily="18" charset="0"/>
                <a:hlinkClick r:id="rId5"/>
              </a:rPr>
              <a:t>poster</a:t>
            </a:r>
            <a:endParaRPr lang="ja-JP" altLang="ja-JP" sz="2400" kern="100" dirty="0">
              <a:effectLst/>
              <a:latin typeface="Century" panose="02040604050505020304" pitchFamily="18" charset="0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3445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3" grpId="0" animBg="1"/>
      <p:bldP spid="4" grpId="0" animBg="1"/>
      <p:bldP spid="7" grpId="0" animBg="1"/>
      <p:bldP spid="16" grpId="0" animBg="1"/>
      <p:bldP spid="17" grpId="0" animBg="1"/>
      <p:bldP spid="19" grpId="0" animBg="1"/>
      <p:bldP spid="2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07504" y="123970"/>
            <a:ext cx="8579296" cy="1116700"/>
          </a:xfrm>
          <a:solidFill>
            <a:srgbClr val="FFFF00"/>
          </a:solidFill>
        </p:spPr>
        <p:txBody>
          <a:bodyPr>
            <a:normAutofit fontScale="90000"/>
          </a:bodyPr>
          <a:lstStyle/>
          <a:p>
            <a:r>
              <a:rPr lang="en-US" altLang="ja-JP" dirty="0"/>
              <a:t>Eradication of </a:t>
            </a:r>
            <a:r>
              <a:rPr lang="en-US" altLang="ja-JP" dirty="0" smtClean="0"/>
              <a:t>“harmful rumors” </a:t>
            </a:r>
            <a:br>
              <a:rPr lang="en-US" altLang="ja-JP" dirty="0" smtClean="0"/>
            </a:br>
            <a:r>
              <a:rPr lang="en-US" altLang="ja-JP" dirty="0" smtClean="0"/>
              <a:t>by connecting </a:t>
            </a:r>
            <a:r>
              <a:rPr lang="en-US" altLang="ja-JP" dirty="0"/>
              <a:t>producers and consumers</a:t>
            </a:r>
            <a:endParaRPr lang="ja-JP" altLang="en-US" dirty="0"/>
          </a:p>
        </p:txBody>
      </p:sp>
      <p:pic>
        <p:nvPicPr>
          <p:cNvPr id="5" name="図 4" descr="写真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1420411"/>
            <a:ext cx="4079158" cy="3059368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>
            <a:off x="4572000" y="1990806"/>
            <a:ext cx="431667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/>
              <a:t>A student at </a:t>
            </a:r>
            <a:r>
              <a:rPr lang="en-US" altLang="ja-JP" dirty="0" err="1"/>
              <a:t>Felis</a:t>
            </a:r>
            <a:r>
              <a:rPr lang="en-US" altLang="ja-JP" dirty="0"/>
              <a:t> Women's University reported on what </a:t>
            </a:r>
            <a:r>
              <a:rPr lang="en-US" altLang="ja-JP" dirty="0" smtClean="0"/>
              <a:t>she </a:t>
            </a:r>
            <a:r>
              <a:rPr lang="en-US" altLang="ja-JP" dirty="0"/>
              <a:t>studied at the </a:t>
            </a:r>
            <a:r>
              <a:rPr lang="en-US" altLang="ja-JP" dirty="0" err="1" smtClean="0"/>
              <a:t>Iitate</a:t>
            </a:r>
            <a:r>
              <a:rPr lang="en-US" altLang="ja-JP" dirty="0" smtClean="0"/>
              <a:t> </a:t>
            </a:r>
            <a:r>
              <a:rPr lang="en-US" altLang="ja-JP" dirty="0"/>
              <a:t>Village Study </a:t>
            </a:r>
            <a:r>
              <a:rPr lang="en-US" altLang="ja-JP" dirty="0" smtClean="0"/>
              <a:t>Tour.</a:t>
            </a:r>
            <a:endParaRPr kumimoji="1" lang="ja-JP" altLang="en-US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0" y="4970425"/>
            <a:ext cx="43559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/>
              <a:t>Everyone exchanged opinions while eating cuisine made with </a:t>
            </a:r>
            <a:r>
              <a:rPr lang="en-US" altLang="ja-JP" dirty="0" err="1" smtClean="0"/>
              <a:t>Iitate</a:t>
            </a:r>
            <a:r>
              <a:rPr lang="en-US" altLang="ja-JP" dirty="0" smtClean="0"/>
              <a:t> </a:t>
            </a:r>
            <a:r>
              <a:rPr lang="en-US" altLang="ja-JP" dirty="0"/>
              <a:t>village at a restaurant in Yokohama.</a:t>
            </a:r>
            <a:endParaRPr kumimoji="1" lang="ja-JP" altLang="en-US" dirty="0"/>
          </a:p>
        </p:txBody>
      </p:sp>
      <p:pic>
        <p:nvPicPr>
          <p:cNvPr id="9" name="図 8" descr="写真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3356992"/>
            <a:ext cx="4292694" cy="3219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809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23528" y="116632"/>
            <a:ext cx="8229600" cy="807684"/>
          </a:xfrm>
          <a:solidFill>
            <a:srgbClr val="FFFF00"/>
          </a:solidFill>
        </p:spPr>
        <p:txBody>
          <a:bodyPr/>
          <a:lstStyle/>
          <a:p>
            <a:r>
              <a:rPr kumimoji="1" lang="en-US" altLang="ja-JP" dirty="0" smtClean="0"/>
              <a:t>Conclusion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85380" y="1101705"/>
            <a:ext cx="8229600" cy="3911472"/>
          </a:xfrm>
        </p:spPr>
        <p:txBody>
          <a:bodyPr>
            <a:normAutofit/>
          </a:bodyPr>
          <a:lstStyle/>
          <a:p>
            <a:r>
              <a:rPr lang="en-US" altLang="ja-JP" dirty="0"/>
              <a:t>Forest </a:t>
            </a:r>
            <a:r>
              <a:rPr lang="en-US" altLang="ja-JP" dirty="0" smtClean="0"/>
              <a:t>management</a:t>
            </a:r>
          </a:p>
          <a:p>
            <a:pPr lvl="1"/>
            <a:r>
              <a:rPr lang="en-US" altLang="ja-JP" dirty="0" smtClean="0"/>
              <a:t>RCs circulation in forest</a:t>
            </a:r>
          </a:p>
          <a:p>
            <a:pPr lvl="1"/>
            <a:r>
              <a:rPr lang="en-US" altLang="ja-JP" dirty="0" smtClean="0"/>
              <a:t>Forest fire risk</a:t>
            </a:r>
          </a:p>
          <a:p>
            <a:r>
              <a:rPr lang="en-US" altLang="ja-JP" dirty="0" smtClean="0"/>
              <a:t>After </a:t>
            </a:r>
            <a:r>
              <a:rPr lang="en-US" altLang="ja-JP" dirty="0"/>
              <a:t>decontamination</a:t>
            </a:r>
          </a:p>
          <a:p>
            <a:pPr lvl="1"/>
            <a:r>
              <a:rPr lang="en-US" altLang="ja-JP" dirty="0"/>
              <a:t>Resumption of agricultural production</a:t>
            </a:r>
          </a:p>
          <a:p>
            <a:pPr lvl="1"/>
            <a:r>
              <a:rPr lang="en-US" altLang="ja-JP" dirty="0"/>
              <a:t>Regeneration of local </a:t>
            </a:r>
            <a:r>
              <a:rPr lang="en-US" altLang="ja-JP" dirty="0" smtClean="0"/>
              <a:t>community</a:t>
            </a:r>
          </a:p>
          <a:p>
            <a:r>
              <a:rPr lang="en-US" altLang="ja-JP" dirty="0"/>
              <a:t>Eradication of harmful </a:t>
            </a:r>
            <a:r>
              <a:rPr lang="en-US" altLang="ja-JP" dirty="0" smtClean="0"/>
              <a:t>rumors, etc.</a:t>
            </a:r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1767D-8047-4AD7-90DF-393CE5242528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25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コンテンツ プレースホルダー 2"/>
          <p:cNvSpPr txBox="1">
            <a:spLocks/>
          </p:cNvSpPr>
          <p:nvPr/>
        </p:nvSpPr>
        <p:spPr>
          <a:xfrm>
            <a:off x="611560" y="5245871"/>
            <a:ext cx="8229600" cy="1492275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ja-JP" dirty="0" smtClean="0"/>
              <a:t>A lot of complex </a:t>
            </a:r>
            <a:r>
              <a:rPr lang="en-US" altLang="ja-JP" dirty="0"/>
              <a:t>problems remain</a:t>
            </a:r>
          </a:p>
          <a:p>
            <a:pPr lvl="1"/>
            <a:r>
              <a:rPr lang="en-US" altLang="ja-JP" dirty="0"/>
              <a:t>Relating to both nature and the </a:t>
            </a:r>
            <a:r>
              <a:rPr lang="en-US" altLang="ja-JP" dirty="0" err="1"/>
              <a:t>humano</a:t>
            </a:r>
            <a:r>
              <a:rPr lang="en-US" altLang="ja-JP" dirty="0"/>
              <a:t>-sphere on a scale close to human </a:t>
            </a:r>
            <a:r>
              <a:rPr lang="en-US" altLang="ja-JP" dirty="0" smtClean="0"/>
              <a:t>life (</a:t>
            </a:r>
            <a:r>
              <a:rPr lang="en-US" altLang="ja-JP" dirty="0" err="1" smtClean="0"/>
              <a:t>JpGU</a:t>
            </a:r>
            <a:r>
              <a:rPr lang="en-US" altLang="ja-JP" dirty="0" smtClean="0"/>
              <a:t>)</a:t>
            </a:r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1549905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A843B-8A46-449D-A848-B8BF2693EC99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26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正方形/長方形 3"/>
          <p:cNvSpPr/>
          <p:nvPr/>
        </p:nvSpPr>
        <p:spPr>
          <a:xfrm>
            <a:off x="-468560" y="476672"/>
            <a:ext cx="9914284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ja-JP" sz="4800" dirty="0" smtClean="0">
                <a:solidFill>
                  <a:prstClr val="black"/>
                </a:solidFill>
              </a:rPr>
              <a:t>Thank you for your attention </a:t>
            </a:r>
            <a:endParaRPr lang="en-US" altLang="ja-JP" sz="16600" dirty="0">
              <a:solidFill>
                <a:prstClr val="black"/>
              </a:solidFill>
            </a:endParaRPr>
          </a:p>
        </p:txBody>
      </p:sp>
      <p:pic>
        <p:nvPicPr>
          <p:cNvPr id="8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2913" y="1626316"/>
            <a:ext cx="4351338" cy="4351338"/>
          </a:xfrm>
        </p:spPr>
      </p:pic>
      <p:sp>
        <p:nvSpPr>
          <p:cNvPr id="3" name="正方形/長方形 2"/>
          <p:cNvSpPr/>
          <p:nvPr/>
        </p:nvSpPr>
        <p:spPr>
          <a:xfrm>
            <a:off x="1475656" y="6169580"/>
            <a:ext cx="637904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dirty="0"/>
              <a:t>Memorial seal for this session participant (special souvenir)</a:t>
            </a:r>
          </a:p>
        </p:txBody>
      </p:sp>
    </p:spTree>
    <p:extLst>
      <p:ext uri="{BB962C8B-B14F-4D97-AF65-F5344CB8AC3E}">
        <p14:creationId xmlns:p14="http://schemas.microsoft.com/office/powerpoint/2010/main" val="3908745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A1474"/>
            </a:gs>
            <a:gs pos="100000">
              <a:srgbClr val="49AAE3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図形グループ 6"/>
          <p:cNvGrpSpPr/>
          <p:nvPr/>
        </p:nvGrpSpPr>
        <p:grpSpPr>
          <a:xfrm>
            <a:off x="239058" y="1040661"/>
            <a:ext cx="8683625" cy="5152599"/>
            <a:chOff x="18394" y="629573"/>
            <a:chExt cx="8683625" cy="4443412"/>
          </a:xfrm>
        </p:grpSpPr>
        <p:pic>
          <p:nvPicPr>
            <p:cNvPr id="8" name="コンテンツ プレースホルダー 5" descr="スクリーンショット（2012-04-19 22.08.45）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06" t="2235" r="2907" b="1019"/>
            <a:stretch>
              <a:fillRect/>
            </a:stretch>
          </p:blipFill>
          <p:spPr bwMode="auto">
            <a:xfrm>
              <a:off x="18394" y="629573"/>
              <a:ext cx="8683625" cy="44434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正方形/長方形 8"/>
            <p:cNvSpPr/>
            <p:nvPr/>
          </p:nvSpPr>
          <p:spPr>
            <a:xfrm>
              <a:off x="3091165" y="3342309"/>
              <a:ext cx="317471" cy="350942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87" fontAlgn="auto">
                <a:spcBef>
                  <a:spcPts val="0"/>
                </a:spcBef>
                <a:spcAft>
                  <a:spcPts val="0"/>
                </a:spcAft>
              </a:pPr>
              <a:endParaRPr lang="ja-JP" altLang="en-US" dirty="0">
                <a:solidFill>
                  <a:prstClr val="white"/>
                </a:solidFill>
              </a:endParaRPr>
            </a:p>
          </p:txBody>
        </p:sp>
      </p:grpSp>
      <p:sp>
        <p:nvSpPr>
          <p:cNvPr id="10" name="テキスト ボックス 9"/>
          <p:cNvSpPr txBox="1"/>
          <p:nvPr/>
        </p:nvSpPr>
        <p:spPr>
          <a:xfrm>
            <a:off x="335158" y="6237355"/>
            <a:ext cx="9058007" cy="584776"/>
          </a:xfrm>
          <a:prstGeom prst="rect">
            <a:avLst/>
          </a:prstGeom>
          <a:noFill/>
        </p:spPr>
        <p:txBody>
          <a:bodyPr wrap="square" lIns="91437" tIns="45719" rIns="91437" bIns="45719" rtlCol="0">
            <a:spAutoFit/>
          </a:bodyPr>
          <a:lstStyle/>
          <a:p>
            <a:pPr defTabSz="457187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1600" dirty="0" err="1">
                <a:solidFill>
                  <a:srgbClr val="FFFFFF"/>
                </a:solidFill>
                <a:latin typeface="Tahoma"/>
                <a:cs typeface="Tahoma"/>
              </a:rPr>
              <a:t>Shiozawa</a:t>
            </a:r>
            <a:r>
              <a:rPr lang="en-US" altLang="ja-JP" sz="1600" dirty="0">
                <a:solidFill>
                  <a:srgbClr val="FFFFFF"/>
                </a:solidFill>
                <a:latin typeface="Tahoma"/>
                <a:cs typeface="Tahoma"/>
              </a:rPr>
              <a:t> et al. (2011): Vertical concentration profiles of radioactive cesium </a:t>
            </a:r>
          </a:p>
          <a:p>
            <a:pPr defTabSz="457187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1600" dirty="0">
                <a:solidFill>
                  <a:srgbClr val="FFFFFF"/>
                </a:solidFill>
                <a:latin typeface="Tahoma"/>
                <a:cs typeface="Tahoma"/>
              </a:rPr>
              <a:t>and convective velocity in soil in a paddy field in Fukushima. Radioisotopes 60 : 323-328</a:t>
            </a:r>
            <a:endParaRPr lang="ja-JP" altLang="en-US" sz="1600" dirty="0">
              <a:solidFill>
                <a:srgbClr val="FFFFFF"/>
              </a:solidFill>
              <a:latin typeface="Tahoma"/>
              <a:cs typeface="Tahoma"/>
            </a:endParaRPr>
          </a:p>
        </p:txBody>
      </p:sp>
      <p:sp>
        <p:nvSpPr>
          <p:cNvPr id="11" name="タイトル 4"/>
          <p:cNvSpPr>
            <a:spLocks noGrp="1"/>
          </p:cNvSpPr>
          <p:nvPr>
            <p:ph type="ctrTitle"/>
          </p:nvPr>
        </p:nvSpPr>
        <p:spPr>
          <a:xfrm>
            <a:off x="0" y="-123466"/>
            <a:ext cx="9144000" cy="1093576"/>
          </a:xfrm>
        </p:spPr>
        <p:txBody>
          <a:bodyPr>
            <a:normAutofit/>
          </a:bodyPr>
          <a:lstStyle/>
          <a:p>
            <a:r>
              <a:rPr lang="en-US" altLang="ja-JP" sz="3200" b="1" dirty="0">
                <a:solidFill>
                  <a:srgbClr val="FFFF00"/>
                </a:solidFill>
                <a:latin typeface="Arial"/>
                <a:cs typeface="Arial"/>
              </a:rPr>
              <a:t>Vertical distribution </a:t>
            </a:r>
            <a:r>
              <a:rPr lang="en-US" altLang="ja-JP" sz="3200" b="1" dirty="0" smtClean="0">
                <a:solidFill>
                  <a:srgbClr val="FFFF00"/>
                </a:solidFill>
                <a:latin typeface="Arial"/>
                <a:cs typeface="Arial"/>
              </a:rPr>
              <a:t>of </a:t>
            </a:r>
            <a:r>
              <a:rPr lang="en-US" altLang="ja-JP" sz="3200" b="1" dirty="0">
                <a:solidFill>
                  <a:srgbClr val="FFFF00"/>
                </a:solidFill>
                <a:latin typeface="Arial"/>
                <a:cs typeface="Arial"/>
              </a:rPr>
              <a:t>Cs in </a:t>
            </a:r>
            <a:r>
              <a:rPr lang="en-US" altLang="ja-JP" sz="3200" b="1" dirty="0" smtClean="0">
                <a:solidFill>
                  <a:srgbClr val="FFFF00"/>
                </a:solidFill>
                <a:latin typeface="Arial"/>
                <a:cs typeface="Arial"/>
              </a:rPr>
              <a:t>soil </a:t>
            </a:r>
            <a:r>
              <a:rPr lang="en-US" altLang="ja-JP" sz="2000" dirty="0" smtClean="0">
                <a:solidFill>
                  <a:srgbClr val="FFFF00"/>
                </a:solidFill>
                <a:latin typeface="Arial"/>
                <a:cs typeface="Arial"/>
              </a:rPr>
              <a:t>(24/5/2011)</a:t>
            </a:r>
            <a:endParaRPr lang="ja-JP" altLang="en-US" sz="2000" dirty="0">
              <a:solidFill>
                <a:srgbClr val="FFFF00"/>
              </a:solidFill>
              <a:latin typeface="Arial"/>
              <a:cs typeface="Arial"/>
            </a:endParaRPr>
          </a:p>
        </p:txBody>
      </p:sp>
      <p:sp>
        <p:nvSpPr>
          <p:cNvPr id="12" name="タイトル 4"/>
          <p:cNvSpPr txBox="1">
            <a:spLocks/>
          </p:cNvSpPr>
          <p:nvPr/>
        </p:nvSpPr>
        <p:spPr>
          <a:xfrm>
            <a:off x="686005" y="1254581"/>
            <a:ext cx="7972465" cy="1396840"/>
          </a:xfrm>
          <a:prstGeom prst="rect">
            <a:avLst/>
          </a:prstGeom>
          <a:solidFill>
            <a:srgbClr val="FFFF00">
              <a:alpha val="33000"/>
            </a:srgbClr>
          </a:solidFill>
          <a:ln>
            <a:solidFill>
              <a:srgbClr val="E5EB59">
                <a:alpha val="49000"/>
              </a:srgbClr>
            </a:solidFill>
          </a:ln>
        </p:spPr>
        <p:txBody>
          <a:bodyPr vert="horz" lIns="91437" tIns="45719" rIns="91437" bIns="45719" rtlCol="0" anchor="b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5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 kumimoji="1">
                <a:solidFill>
                  <a:schemeClr val="tx2"/>
                </a:solidFill>
              </a:defRPr>
            </a:lvl2pPr>
            <a:lvl3pPr eaLnBrk="1" hangingPunct="1">
              <a:defRPr kumimoji="1">
                <a:solidFill>
                  <a:schemeClr val="tx2"/>
                </a:solidFill>
              </a:defRPr>
            </a:lvl3pPr>
            <a:lvl4pPr eaLnBrk="1" hangingPunct="1">
              <a:defRPr kumimoji="1">
                <a:solidFill>
                  <a:schemeClr val="tx2"/>
                </a:solidFill>
              </a:defRPr>
            </a:lvl4pPr>
            <a:lvl5pPr eaLnBrk="1" hangingPunct="1">
              <a:defRPr kumimoji="1">
                <a:solidFill>
                  <a:schemeClr val="tx2"/>
                </a:solidFill>
              </a:defRPr>
            </a:lvl5pPr>
            <a:lvl6pPr eaLnBrk="1" hangingPunct="1">
              <a:defRPr kumimoji="1">
                <a:solidFill>
                  <a:schemeClr val="tx2"/>
                </a:solidFill>
              </a:defRPr>
            </a:lvl6pPr>
            <a:lvl7pPr eaLnBrk="1" hangingPunct="1">
              <a:defRPr kumimoji="1">
                <a:solidFill>
                  <a:schemeClr val="tx2"/>
                </a:solidFill>
              </a:defRPr>
            </a:lvl7pPr>
            <a:lvl8pPr eaLnBrk="1" hangingPunct="1">
              <a:defRPr kumimoji="1">
                <a:solidFill>
                  <a:schemeClr val="tx2"/>
                </a:solidFill>
              </a:defRPr>
            </a:lvl8pPr>
            <a:lvl9pPr eaLnBrk="1" hangingPunct="1">
              <a:defRPr kumimoji="1">
                <a:solidFill>
                  <a:schemeClr val="tx2"/>
                </a:solidFill>
              </a:defRPr>
            </a:lvl9pPr>
          </a:lstStyle>
          <a:p>
            <a:pPr fontAlgn="auto">
              <a:lnSpc>
                <a:spcPct val="120000"/>
              </a:lnSpc>
              <a:spcAft>
                <a:spcPts val="0"/>
              </a:spcAft>
            </a:pPr>
            <a:endParaRPr lang="ja-JP" altLang="en-US" sz="3000" b="1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pic>
        <p:nvPicPr>
          <p:cNvPr id="13" name="図 12" descr="2014-10-23 15.44.18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1611" y="3800658"/>
            <a:ext cx="2881072" cy="1660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0707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139" y="142657"/>
            <a:ext cx="3622496" cy="272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図 2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665" y="3573016"/>
            <a:ext cx="3683970" cy="268821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図 3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2392" y="3524228"/>
            <a:ext cx="3683968" cy="2736998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正方形/長方形 4"/>
          <p:cNvSpPr/>
          <p:nvPr/>
        </p:nvSpPr>
        <p:spPr>
          <a:xfrm>
            <a:off x="4652392" y="6261226"/>
            <a:ext cx="368396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2800" dirty="0" smtClean="0">
                <a:solidFill>
                  <a:prstClr val="black"/>
                </a:solidFill>
                <a:latin typeface="Calibri"/>
                <a:ea typeface="ＭＳ Ｐゴシック"/>
              </a:rPr>
              <a:t>Deep </a:t>
            </a:r>
            <a:r>
              <a:rPr lang="en-US" altLang="ja-JP" sz="2800" dirty="0">
                <a:solidFill>
                  <a:prstClr val="black"/>
                </a:solidFill>
                <a:latin typeface="Calibri"/>
                <a:ea typeface="ＭＳ Ｐゴシック"/>
              </a:rPr>
              <a:t>plowing method</a:t>
            </a:r>
            <a:endParaRPr lang="ja-JP" altLang="ja-JP" sz="2800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6" name="正方形/長方形 5"/>
          <p:cNvSpPr/>
          <p:nvPr/>
        </p:nvSpPr>
        <p:spPr>
          <a:xfrm>
            <a:off x="323528" y="6261226"/>
            <a:ext cx="384512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2800" dirty="0">
                <a:solidFill>
                  <a:prstClr val="black"/>
                </a:solidFill>
                <a:latin typeface="Calibri"/>
                <a:ea typeface="ＭＳ Ｐゴシック"/>
              </a:rPr>
              <a:t>Soil </a:t>
            </a:r>
            <a:r>
              <a:rPr lang="en-US" altLang="ja-JP" sz="2800" dirty="0" err="1">
                <a:solidFill>
                  <a:prstClr val="black"/>
                </a:solidFill>
                <a:latin typeface="Calibri"/>
                <a:ea typeface="ＭＳ Ｐゴシック"/>
              </a:rPr>
              <a:t>puddling</a:t>
            </a:r>
            <a:r>
              <a:rPr lang="en-US" altLang="ja-JP" sz="2800" dirty="0">
                <a:solidFill>
                  <a:prstClr val="black"/>
                </a:solidFill>
                <a:latin typeface="Calibri"/>
                <a:ea typeface="ＭＳ Ｐゴシック"/>
              </a:rPr>
              <a:t> </a:t>
            </a:r>
            <a:r>
              <a:rPr lang="en-US" altLang="ja-JP" sz="2800" dirty="0" smtClean="0">
                <a:solidFill>
                  <a:prstClr val="black"/>
                </a:solidFill>
                <a:latin typeface="Calibri"/>
                <a:ea typeface="ＭＳ Ｐゴシック"/>
              </a:rPr>
              <a:t>method</a:t>
            </a:r>
            <a:endParaRPr lang="ja-JP" altLang="ja-JP" sz="2800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7" name="正方形/長方形 6"/>
          <p:cNvSpPr/>
          <p:nvPr/>
        </p:nvSpPr>
        <p:spPr>
          <a:xfrm>
            <a:off x="323528" y="2867457"/>
            <a:ext cx="381642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2800" dirty="0" smtClean="0">
                <a:solidFill>
                  <a:prstClr val="black"/>
                </a:solidFill>
                <a:latin typeface="Calibri"/>
                <a:ea typeface="ＭＳ Ｐゴシック"/>
              </a:rPr>
              <a:t>Stripping </a:t>
            </a:r>
            <a:r>
              <a:rPr lang="en-US" altLang="ja-JP" sz="2800" dirty="0">
                <a:solidFill>
                  <a:prstClr val="black"/>
                </a:solidFill>
                <a:latin typeface="Calibri"/>
                <a:ea typeface="ＭＳ Ｐゴシック"/>
              </a:rPr>
              <a:t>topsoil </a:t>
            </a:r>
            <a:r>
              <a:rPr lang="en-US" altLang="ja-JP" sz="2800" dirty="0" smtClean="0">
                <a:solidFill>
                  <a:prstClr val="black"/>
                </a:solidFill>
                <a:latin typeface="Calibri"/>
                <a:ea typeface="ＭＳ Ｐゴシック"/>
              </a:rPr>
              <a:t>method</a:t>
            </a:r>
            <a:endParaRPr lang="ja-JP" altLang="ja-JP" sz="2800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8" name="正方形/長方形 7"/>
          <p:cNvSpPr/>
          <p:nvPr/>
        </p:nvSpPr>
        <p:spPr>
          <a:xfrm>
            <a:off x="4110879" y="620688"/>
            <a:ext cx="475252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3200" b="1" dirty="0" smtClean="0">
                <a:solidFill>
                  <a:prstClr val="black"/>
                </a:solidFill>
                <a:latin typeface="Calibri"/>
                <a:ea typeface="ＭＳ Ｐゴシック"/>
              </a:rPr>
              <a:t>Official decontamination methods by Government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altLang="ja-JP" sz="3200" b="1" dirty="0">
              <a:solidFill>
                <a:prstClr val="black"/>
              </a:solidFill>
              <a:latin typeface="Calibri"/>
              <a:ea typeface="ＭＳ Ｐゴシック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altLang="ja-JP" sz="3200" b="1" dirty="0" smtClean="0">
              <a:solidFill>
                <a:prstClr val="black"/>
              </a:solidFill>
              <a:latin typeface="Calibri"/>
              <a:ea typeface="ＭＳ Ｐゴシック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3200" b="1" dirty="0" smtClean="0">
                <a:solidFill>
                  <a:prstClr val="black"/>
                </a:solidFill>
                <a:latin typeface="Calibri"/>
                <a:ea typeface="ＭＳ Ｐゴシック"/>
              </a:rPr>
              <a:t>From August, 2012</a:t>
            </a:r>
            <a:endParaRPr lang="ja-JP" altLang="en-US" sz="3200" dirty="0" smtClean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pic>
        <p:nvPicPr>
          <p:cNvPr id="9" name="図 8" descr="MAFF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5458" y="1772816"/>
            <a:ext cx="2997835" cy="7156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図 9" descr="農林水産省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7208" y="158790"/>
            <a:ext cx="2966085" cy="38989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08025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A1474"/>
            </a:gs>
            <a:gs pos="100000">
              <a:srgbClr val="49AAE3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4"/>
          <p:cNvSpPr>
            <a:spLocks noGrp="1"/>
          </p:cNvSpPr>
          <p:nvPr>
            <p:ph type="ctrTitle"/>
          </p:nvPr>
        </p:nvSpPr>
        <p:spPr>
          <a:xfrm>
            <a:off x="45284" y="100740"/>
            <a:ext cx="9144000" cy="1093576"/>
          </a:xfrm>
        </p:spPr>
        <p:txBody>
          <a:bodyPr>
            <a:normAutofit/>
          </a:bodyPr>
          <a:lstStyle/>
          <a:p>
            <a:r>
              <a:rPr lang="en-US" altLang="ja-JP" sz="4000" b="1" dirty="0" smtClean="0">
                <a:solidFill>
                  <a:srgbClr val="FFFF00"/>
                </a:solidFill>
                <a:latin typeface="Arial"/>
                <a:cs typeface="Arial"/>
              </a:rPr>
              <a:t>Reality </a:t>
            </a:r>
            <a:r>
              <a:rPr lang="en-US" altLang="ja-JP" sz="4000" b="1" dirty="0">
                <a:solidFill>
                  <a:srgbClr val="FFFF00"/>
                </a:solidFill>
                <a:latin typeface="Arial"/>
                <a:cs typeface="Arial"/>
              </a:rPr>
              <a:t>of </a:t>
            </a:r>
            <a:r>
              <a:rPr lang="en-US" altLang="ja-JP" sz="4000" b="1" dirty="0" smtClean="0">
                <a:solidFill>
                  <a:srgbClr val="FFFF00"/>
                </a:solidFill>
                <a:latin typeface="Arial"/>
                <a:cs typeface="Arial"/>
              </a:rPr>
              <a:t>narrow agricultural field</a:t>
            </a:r>
            <a:endParaRPr lang="ja-JP" altLang="en-US" sz="4000" b="1" dirty="0">
              <a:solidFill>
                <a:srgbClr val="FFFF00"/>
              </a:solidFill>
              <a:latin typeface="Arial"/>
              <a:cs typeface="Arial"/>
            </a:endParaRPr>
          </a:p>
        </p:txBody>
      </p:sp>
      <p:pic>
        <p:nvPicPr>
          <p:cNvPr id="8" name="図 7" descr="スクリーンショット 2014-10-22 20.04.37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3719" y="1405560"/>
            <a:ext cx="3734909" cy="4325456"/>
          </a:xfrm>
          <a:prstGeom prst="rect">
            <a:avLst/>
          </a:prstGeom>
        </p:spPr>
      </p:pic>
      <p:sp>
        <p:nvSpPr>
          <p:cNvPr id="9" name="テキスト ボックス 8"/>
          <p:cNvSpPr txBox="1"/>
          <p:nvPr/>
        </p:nvSpPr>
        <p:spPr>
          <a:xfrm>
            <a:off x="5053719" y="1405561"/>
            <a:ext cx="2156840" cy="461665"/>
          </a:xfrm>
          <a:prstGeom prst="rect">
            <a:avLst/>
          </a:prstGeom>
          <a:noFill/>
        </p:spPr>
        <p:txBody>
          <a:bodyPr wrap="square" lIns="91437" tIns="45719" rIns="91437" bIns="45719" rtlCol="0">
            <a:spAutoFit/>
          </a:bodyPr>
          <a:lstStyle/>
          <a:p>
            <a:pPr defTabSz="457187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2400" dirty="0">
                <a:solidFill>
                  <a:srgbClr val="FFFFFF"/>
                </a:solidFill>
                <a:latin typeface="Century Gothic"/>
                <a:cs typeface="Century Gothic"/>
              </a:rPr>
              <a:t>Heavy Weed</a:t>
            </a:r>
            <a:endParaRPr lang="ja-JP" altLang="en-US" sz="2400" dirty="0">
              <a:solidFill>
                <a:srgbClr val="FFFFFF"/>
              </a:solidFill>
              <a:latin typeface="Century Gothic"/>
              <a:cs typeface="Century Gothic"/>
            </a:endParaRPr>
          </a:p>
        </p:txBody>
      </p:sp>
      <p:pic>
        <p:nvPicPr>
          <p:cNvPr id="12" name="図 11" descr="スクリーンショット 2014-10-22 20.09.0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91" y="1405560"/>
            <a:ext cx="4188255" cy="1997623"/>
          </a:xfrm>
          <a:prstGeom prst="rect">
            <a:avLst/>
          </a:prstGeom>
        </p:spPr>
      </p:pic>
      <p:sp>
        <p:nvSpPr>
          <p:cNvPr id="13" name="テキスト ボックス 12"/>
          <p:cNvSpPr txBox="1"/>
          <p:nvPr/>
        </p:nvSpPr>
        <p:spPr>
          <a:xfrm>
            <a:off x="573779" y="1405561"/>
            <a:ext cx="2156840" cy="461665"/>
          </a:xfrm>
          <a:prstGeom prst="rect">
            <a:avLst/>
          </a:prstGeom>
          <a:noFill/>
        </p:spPr>
        <p:txBody>
          <a:bodyPr wrap="square" lIns="91437" tIns="45719" rIns="91437" bIns="45719" rtlCol="0">
            <a:spAutoFit/>
          </a:bodyPr>
          <a:lstStyle/>
          <a:p>
            <a:pPr defTabSz="457187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2400" dirty="0">
                <a:solidFill>
                  <a:srgbClr val="FFFFFF"/>
                </a:solidFill>
                <a:latin typeface="Century Gothic"/>
                <a:cs typeface="Century Gothic"/>
              </a:rPr>
              <a:t>Wild boars</a:t>
            </a:r>
            <a:endParaRPr lang="ja-JP" altLang="en-US" sz="2400" dirty="0">
              <a:solidFill>
                <a:srgbClr val="FFFFFF"/>
              </a:solidFill>
              <a:latin typeface="Century Gothic"/>
              <a:cs typeface="Century Gothic"/>
            </a:endParaRPr>
          </a:p>
        </p:txBody>
      </p:sp>
      <p:sp>
        <p:nvSpPr>
          <p:cNvPr id="14" name="正方形/長方形 13"/>
          <p:cNvSpPr/>
          <p:nvPr/>
        </p:nvSpPr>
        <p:spPr>
          <a:xfrm>
            <a:off x="5642903" y="5675847"/>
            <a:ext cx="4572000" cy="215444"/>
          </a:xfrm>
          <a:prstGeom prst="rect">
            <a:avLst/>
          </a:prstGeom>
        </p:spPr>
        <p:txBody>
          <a:bodyPr lIns="91437" tIns="45719" rIns="91437" bIns="45719">
            <a:spAutoFit/>
          </a:bodyPr>
          <a:lstStyle/>
          <a:p>
            <a:pPr defTabSz="457187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800" dirty="0">
                <a:solidFill>
                  <a:srgbClr val="FFFF00"/>
                </a:solidFill>
                <a:latin typeface="Corbel"/>
              </a:rPr>
              <a:t>http://</a:t>
            </a:r>
            <a:r>
              <a:rPr lang="en-US" altLang="ja-JP" sz="800" dirty="0" err="1">
                <a:solidFill>
                  <a:srgbClr val="FFFF00"/>
                </a:solidFill>
                <a:latin typeface="Corbel"/>
              </a:rPr>
              <a:t>www.iai.ga.a.u-tokyo.ac.jp</a:t>
            </a:r>
            <a:r>
              <a:rPr lang="en-US" altLang="ja-JP" sz="800" dirty="0">
                <a:solidFill>
                  <a:srgbClr val="FFFF00"/>
                </a:solidFill>
                <a:latin typeface="Corbel"/>
              </a:rPr>
              <a:t>/</a:t>
            </a:r>
            <a:r>
              <a:rPr lang="en-US" altLang="ja-JP" sz="800" dirty="0" err="1">
                <a:solidFill>
                  <a:srgbClr val="FFFF00"/>
                </a:solidFill>
                <a:latin typeface="Corbel"/>
              </a:rPr>
              <a:t>mizo</a:t>
            </a:r>
            <a:r>
              <a:rPr lang="en-US" altLang="ja-JP" sz="800" dirty="0">
                <a:solidFill>
                  <a:srgbClr val="FFFF00"/>
                </a:solidFill>
                <a:latin typeface="Corbel"/>
              </a:rPr>
              <a:t>/</a:t>
            </a:r>
            <a:r>
              <a:rPr lang="en-US" altLang="ja-JP" sz="800" dirty="0" err="1">
                <a:solidFill>
                  <a:srgbClr val="FFFF00"/>
                </a:solidFill>
                <a:latin typeface="Corbel"/>
              </a:rPr>
              <a:t>edrp</a:t>
            </a:r>
            <a:r>
              <a:rPr lang="en-US" altLang="ja-JP" sz="800" dirty="0">
                <a:solidFill>
                  <a:srgbClr val="FFFF00"/>
                </a:solidFill>
                <a:latin typeface="Corbel"/>
              </a:rPr>
              <a:t>/</a:t>
            </a:r>
            <a:r>
              <a:rPr lang="en-US" altLang="ja-JP" sz="800" dirty="0" err="1">
                <a:solidFill>
                  <a:srgbClr val="FFFF00"/>
                </a:solidFill>
                <a:latin typeface="Corbel"/>
              </a:rPr>
              <a:t>fukushima</a:t>
            </a:r>
            <a:r>
              <a:rPr lang="en-US" altLang="ja-JP" sz="800" dirty="0">
                <a:solidFill>
                  <a:srgbClr val="FFFF00"/>
                </a:solidFill>
                <a:latin typeface="Corbel"/>
              </a:rPr>
              <a:t>/</a:t>
            </a:r>
            <a:r>
              <a:rPr lang="en-US" altLang="ja-JP" sz="800" dirty="0" err="1">
                <a:solidFill>
                  <a:srgbClr val="FFFF00"/>
                </a:solidFill>
                <a:latin typeface="Corbel"/>
              </a:rPr>
              <a:t>fsoil</a:t>
            </a:r>
            <a:r>
              <a:rPr lang="en-US" altLang="ja-JP" sz="800" dirty="0">
                <a:solidFill>
                  <a:srgbClr val="FFFF00"/>
                </a:solidFill>
                <a:latin typeface="Corbel"/>
              </a:rPr>
              <a:t>/PAWEES131030.pdf</a:t>
            </a:r>
            <a:endParaRPr lang="ja-JP" altLang="en-US" sz="800" dirty="0">
              <a:solidFill>
                <a:srgbClr val="FFFF00"/>
              </a:solidFill>
              <a:latin typeface="Corbel"/>
            </a:endParaRPr>
          </a:p>
        </p:txBody>
      </p:sp>
      <p:pic>
        <p:nvPicPr>
          <p:cNvPr id="15" name="図 14" descr="スクリーンショット 2014-10-22 20.12.10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22" r="4826" b="3911"/>
          <a:stretch/>
        </p:blipFill>
        <p:spPr>
          <a:xfrm>
            <a:off x="643851" y="3541362"/>
            <a:ext cx="4188255" cy="2189655"/>
          </a:xfrm>
          <a:prstGeom prst="rect">
            <a:avLst/>
          </a:prstGeom>
        </p:spPr>
      </p:pic>
      <p:sp>
        <p:nvSpPr>
          <p:cNvPr id="16" name="テキスト ボックス 15"/>
          <p:cNvSpPr txBox="1"/>
          <p:nvPr/>
        </p:nvSpPr>
        <p:spPr>
          <a:xfrm>
            <a:off x="635091" y="5269352"/>
            <a:ext cx="4409868" cy="461665"/>
          </a:xfrm>
          <a:prstGeom prst="rect">
            <a:avLst/>
          </a:prstGeom>
          <a:noFill/>
        </p:spPr>
        <p:txBody>
          <a:bodyPr wrap="square" lIns="91437" tIns="45719" rIns="91437" bIns="45719" rtlCol="0">
            <a:spAutoFit/>
          </a:bodyPr>
          <a:lstStyle/>
          <a:p>
            <a:pPr defTabSz="457187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2400" dirty="0">
                <a:solidFill>
                  <a:srgbClr val="FFFFFF"/>
                </a:solidFill>
                <a:latin typeface="Century Gothic"/>
                <a:cs typeface="Century Gothic"/>
              </a:rPr>
              <a:t>Disturbed agricultural field </a:t>
            </a:r>
            <a:endParaRPr lang="ja-JP" altLang="en-US" sz="2400" dirty="0">
              <a:solidFill>
                <a:srgbClr val="FFFFFF"/>
              </a:solidFill>
              <a:latin typeface="Century Gothic"/>
              <a:cs typeface="Century Gothic"/>
            </a:endParaRPr>
          </a:p>
        </p:txBody>
      </p:sp>
      <p:pic>
        <p:nvPicPr>
          <p:cNvPr id="17" name="図 16" descr="2014-10-23 15.46.08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6437" y="4276355"/>
            <a:ext cx="4017552" cy="2320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1914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88" y="4976"/>
            <a:ext cx="9032780" cy="6768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213305" y="67718"/>
            <a:ext cx="8473495" cy="2838177"/>
          </a:xfrm>
        </p:spPr>
        <p:txBody>
          <a:bodyPr>
            <a:noAutofit/>
          </a:bodyPr>
          <a:lstStyle/>
          <a:p>
            <a:r>
              <a:rPr lang="en-US" altLang="ja-JP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Development of </a:t>
            </a:r>
            <a:r>
              <a:rPr lang="en-US" altLang="ja-JP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decontamination method </a:t>
            </a:r>
            <a:r>
              <a:rPr lang="en-US" altLang="ja-JP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farmers can do by </a:t>
            </a:r>
            <a:r>
              <a:rPr lang="en-US" altLang="ja-JP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themselves in paddy contaminated </a:t>
            </a:r>
            <a:r>
              <a:rPr lang="en-US" altLang="ja-JP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by </a:t>
            </a:r>
            <a:r>
              <a:rPr lang="en-US" altLang="ja-JP" dirty="0" err="1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radiocaesium</a:t>
            </a:r>
            <a:r>
              <a:rPr lang="en-US" altLang="ja-JP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in Fukushima</a:t>
            </a:r>
            <a:endParaRPr kumimoji="1" lang="ja-JP" altLang="en-US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216F7-1C87-4C29-AFA5-A91781EEB93D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6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サブタイトル 2"/>
          <p:cNvSpPr>
            <a:spLocks noGrp="1"/>
          </p:cNvSpPr>
          <p:nvPr>
            <p:ph type="subTitle" idx="1"/>
          </p:nvPr>
        </p:nvSpPr>
        <p:spPr>
          <a:xfrm>
            <a:off x="883726" y="4986429"/>
            <a:ext cx="6944816" cy="1405399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90000"/>
              </a:lnSpc>
            </a:pPr>
            <a:r>
              <a:rPr lang="en-US" altLang="ja-JP" sz="3600" b="1" dirty="0">
                <a:solidFill>
                  <a:srgbClr val="000000"/>
                </a:solidFill>
                <a:ea typeface="ＭＳ 明朝" pitchFamily="17" charset="-128"/>
              </a:rPr>
              <a:t>Prof. Masaru </a:t>
            </a:r>
            <a:r>
              <a:rPr lang="en-US" altLang="ja-JP" sz="36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明朝" pitchFamily="17" charset="-128"/>
              </a:rPr>
              <a:t>Mizo</a:t>
            </a:r>
            <a:r>
              <a:rPr lang="en-US" altLang="ja-JP" sz="3600" b="1" dirty="0">
                <a:solidFill>
                  <a:srgbClr val="000000"/>
                </a:solidFill>
                <a:ea typeface="ＭＳ 明朝" pitchFamily="17" charset="-128"/>
              </a:rPr>
              <a:t>guchi</a:t>
            </a:r>
          </a:p>
          <a:p>
            <a:pPr>
              <a:lnSpc>
                <a:spcPct val="90000"/>
              </a:lnSpc>
            </a:pPr>
            <a:r>
              <a:rPr lang="en-US" altLang="ja-JP" sz="3600" dirty="0" smtClean="0">
                <a:solidFill>
                  <a:srgbClr val="000000"/>
                </a:solidFill>
                <a:ea typeface="ＭＳ 明朝" pitchFamily="17" charset="-128"/>
              </a:rPr>
              <a:t>Dept</a:t>
            </a:r>
            <a:r>
              <a:rPr lang="en-US" altLang="ja-JP" sz="3600" dirty="0">
                <a:solidFill>
                  <a:srgbClr val="000000"/>
                </a:solidFill>
                <a:ea typeface="ＭＳ 明朝" pitchFamily="17" charset="-128"/>
              </a:rPr>
              <a:t>. of Global Agricultural Science</a:t>
            </a:r>
          </a:p>
          <a:p>
            <a:pPr>
              <a:lnSpc>
                <a:spcPct val="90000"/>
              </a:lnSpc>
            </a:pPr>
            <a:r>
              <a:rPr lang="en-US" altLang="ja-JP" sz="3600" dirty="0">
                <a:solidFill>
                  <a:srgbClr val="000000"/>
                </a:solidFill>
                <a:ea typeface="ＭＳ 明朝" pitchFamily="17" charset="-128"/>
              </a:rPr>
              <a:t>Univ. of Tokyo</a:t>
            </a:r>
          </a:p>
        </p:txBody>
      </p:sp>
      <p:pic>
        <p:nvPicPr>
          <p:cNvPr id="8" name="Picture 9" descr="東京大学 The University of Tokyo"/>
          <p:cNvPicPr>
            <a:picLocks noChangeAspect="1" noChangeArrowheads="1"/>
          </p:cNvPicPr>
          <p:nvPr/>
        </p:nvPicPr>
        <p:blipFill>
          <a:blip r:embed="rId3" r:link="rId4" cstate="print"/>
          <a:srcRect/>
          <a:stretch>
            <a:fillRect/>
          </a:stretch>
        </p:blipFill>
        <p:spPr bwMode="auto">
          <a:xfrm>
            <a:off x="3676315" y="6309320"/>
            <a:ext cx="1619250" cy="39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92960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1767D-8047-4AD7-90DF-393CE5242528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7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26" name="Picture 2" descr="untitled3.jpg (846×596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807" y="646621"/>
            <a:ext cx="8058150" cy="5676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mizo\works\研究\福島放射線\学術会議120314\150425東大農学部\いっしょにしゃべっぺ\DSC0927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5427021"/>
            <a:ext cx="2102682" cy="1398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9774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8229600" cy="1440160"/>
          </a:xfrm>
          <a:solidFill>
            <a:srgbClr val="FFFF00"/>
          </a:solidFill>
        </p:spPr>
        <p:txBody>
          <a:bodyPr>
            <a:normAutofit/>
          </a:bodyPr>
          <a:lstStyle/>
          <a:p>
            <a:r>
              <a:rPr lang="en-US" altLang="ja-JP" dirty="0" smtClean="0"/>
              <a:t>Practices </a:t>
            </a:r>
            <a:r>
              <a:rPr lang="en-US" altLang="ja-JP" dirty="0"/>
              <a:t>utilizing the properties of cesium and </a:t>
            </a:r>
            <a:r>
              <a:rPr lang="en-US" altLang="ja-JP" dirty="0" smtClean="0"/>
              <a:t>clay </a:t>
            </a:r>
            <a:r>
              <a:rPr lang="ja-JP" altLang="en-US" dirty="0"/>
              <a:t> </a:t>
            </a:r>
            <a:r>
              <a:rPr lang="en-US" altLang="ja-JP" dirty="0" smtClean="0"/>
              <a:t>(2012)</a:t>
            </a:r>
            <a:endParaRPr kumimoji="1" lang="ja-JP" altLang="en-US" sz="3100" dirty="0"/>
          </a:p>
        </p:txBody>
      </p:sp>
      <p:pic>
        <p:nvPicPr>
          <p:cNvPr id="4" name="コンテンツ プレースホルダー 4" descr="pic.twitter.com/tZO62ET8">
            <a:hlinkClick r:id="rId2" tgtFrame="&quot;_blank&quot;" tooltip="&quot;pic.twitter.com/tZO62ET8&quot;"/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389" y="1772816"/>
            <a:ext cx="5616624" cy="3716334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正方形/長方形 5"/>
          <p:cNvSpPr/>
          <p:nvPr/>
        </p:nvSpPr>
        <p:spPr>
          <a:xfrm>
            <a:off x="1331640" y="5850133"/>
            <a:ext cx="251863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ja-JP" dirty="0" smtClean="0">
                <a:solidFill>
                  <a:prstClr val="black"/>
                </a:solidFill>
              </a:rPr>
              <a:t>Rotary </a:t>
            </a:r>
            <a:r>
              <a:rPr lang="en-US" altLang="ja-JP" dirty="0" err="1" smtClean="0">
                <a:solidFill>
                  <a:prstClr val="black"/>
                </a:solidFill>
              </a:rPr>
              <a:t>weeder</a:t>
            </a:r>
            <a:r>
              <a:rPr lang="en-US" altLang="ja-JP" dirty="0" smtClean="0">
                <a:solidFill>
                  <a:prstClr val="black"/>
                </a:solidFill>
              </a:rPr>
              <a:t> method</a:t>
            </a:r>
          </a:p>
          <a:p>
            <a:pPr algn="ctr"/>
            <a:r>
              <a:rPr lang="en-US" altLang="ja-JP" dirty="0" smtClean="0">
                <a:solidFill>
                  <a:prstClr val="black"/>
                </a:solidFill>
              </a:rPr>
              <a:t>(2012.</a:t>
            </a:r>
            <a:r>
              <a:rPr lang="ja-JP" altLang="en-US" dirty="0" smtClean="0">
                <a:solidFill>
                  <a:prstClr val="black"/>
                </a:solidFill>
              </a:rPr>
              <a:t>４</a:t>
            </a:r>
            <a:r>
              <a:rPr lang="en-US" altLang="ja-JP" dirty="0" smtClean="0">
                <a:solidFill>
                  <a:prstClr val="black"/>
                </a:solidFill>
              </a:rPr>
              <a:t>.1)</a:t>
            </a:r>
            <a:endParaRPr lang="ja-JP" altLang="en-US" dirty="0">
              <a:solidFill>
                <a:prstClr val="black"/>
              </a:solidFill>
            </a:endParaRPr>
          </a:p>
        </p:txBody>
      </p:sp>
      <p:sp>
        <p:nvSpPr>
          <p:cNvPr id="7" name="正方形/長方形 6"/>
          <p:cNvSpPr/>
          <p:nvPr/>
        </p:nvSpPr>
        <p:spPr>
          <a:xfrm>
            <a:off x="5868144" y="1988840"/>
            <a:ext cx="312308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ja-JP" dirty="0">
                <a:solidFill>
                  <a:prstClr val="black"/>
                </a:solidFill>
              </a:rPr>
              <a:t>decontamination </a:t>
            </a:r>
            <a:r>
              <a:rPr lang="en-US" altLang="ja-JP" dirty="0" smtClean="0">
                <a:solidFill>
                  <a:prstClr val="black"/>
                </a:solidFill>
              </a:rPr>
              <a:t>method by stripping </a:t>
            </a:r>
            <a:r>
              <a:rPr lang="en-US" altLang="ja-JP" dirty="0">
                <a:solidFill>
                  <a:prstClr val="black"/>
                </a:solidFill>
              </a:rPr>
              <a:t>frozen </a:t>
            </a:r>
            <a:r>
              <a:rPr lang="en-US" altLang="ja-JP" dirty="0" smtClean="0">
                <a:solidFill>
                  <a:prstClr val="black"/>
                </a:solidFill>
              </a:rPr>
              <a:t>soil</a:t>
            </a:r>
          </a:p>
          <a:p>
            <a:pPr algn="ctr"/>
            <a:r>
              <a:rPr lang="ja-JP" altLang="en-US" dirty="0" smtClean="0">
                <a:solidFill>
                  <a:prstClr val="black"/>
                </a:solidFill>
              </a:rPr>
              <a:t>（</a:t>
            </a:r>
            <a:r>
              <a:rPr lang="en-US" altLang="ja-JP" dirty="0" smtClean="0">
                <a:solidFill>
                  <a:prstClr val="black"/>
                </a:solidFill>
              </a:rPr>
              <a:t>2012.1.8</a:t>
            </a:r>
            <a:r>
              <a:rPr lang="ja-JP" altLang="en-US" dirty="0" smtClean="0">
                <a:solidFill>
                  <a:prstClr val="black"/>
                </a:solidFill>
              </a:rPr>
              <a:t>）</a:t>
            </a:r>
            <a:endParaRPr lang="ja-JP" altLang="en-US" dirty="0">
              <a:solidFill>
                <a:prstClr val="black"/>
              </a:solidFill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6950" y="3270477"/>
            <a:ext cx="4445046" cy="33359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67EDC-6DE9-4F04-9991-9864F444C69C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8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9673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 descr="http://www.iai.ga.a.u-tokyo.ac.jp/mizo/edrp/fukushima/121201/images/img_5439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9189" y="1700808"/>
            <a:ext cx="4391928" cy="329394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図 5" descr="http://www.iai.ga.a.u-tokyo.ac.jp/mizo/edrp/fukushima/121201/images/img_5431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628800"/>
            <a:ext cx="3553342" cy="473797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正方形/長方形 3"/>
          <p:cNvSpPr/>
          <p:nvPr/>
        </p:nvSpPr>
        <p:spPr>
          <a:xfrm>
            <a:off x="7190529" y="6237312"/>
            <a:ext cx="12105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 smtClean="0"/>
              <a:t>2012.12.1</a:t>
            </a:r>
            <a:endParaRPr lang="ja-JP" altLang="en-US" dirty="0"/>
          </a:p>
        </p:txBody>
      </p:sp>
      <p:sp>
        <p:nvSpPr>
          <p:cNvPr id="7" name="正方形/長方形 6"/>
          <p:cNvSpPr/>
          <p:nvPr/>
        </p:nvSpPr>
        <p:spPr>
          <a:xfrm>
            <a:off x="3852511" y="5069560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ja-JP" sz="2400" dirty="0"/>
              <a:t>Burial of contaminated </a:t>
            </a:r>
            <a:r>
              <a:rPr lang="en-US" altLang="ja-JP" sz="2400" dirty="0" smtClean="0"/>
              <a:t>soil</a:t>
            </a:r>
          </a:p>
          <a:p>
            <a:endParaRPr lang="ja-JP" altLang="en-US" sz="2400" dirty="0"/>
          </a:p>
          <a:p>
            <a:r>
              <a:rPr lang="en-US" altLang="ja-JP" sz="2400" dirty="0"/>
              <a:t>Compaction of soil</a:t>
            </a:r>
            <a:endParaRPr lang="ja-JP" altLang="en-US" sz="2400" dirty="0"/>
          </a:p>
        </p:txBody>
      </p:sp>
      <p:sp>
        <p:nvSpPr>
          <p:cNvPr id="8" name="スライド番号プレースホルダー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1767D-8047-4AD7-90DF-393CE5242528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タイトル 1"/>
          <p:cNvSpPr txBox="1">
            <a:spLocks/>
          </p:cNvSpPr>
          <p:nvPr/>
        </p:nvSpPr>
        <p:spPr>
          <a:xfrm>
            <a:off x="194911" y="188640"/>
            <a:ext cx="8229600" cy="1224136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altLang="ja-JP" sz="4500" dirty="0" smtClean="0"/>
              <a:t>Made-method-1 (</a:t>
            </a:r>
            <a:r>
              <a:rPr lang="en-US" altLang="ja-JP" sz="4500" dirty="0" err="1" smtClean="0"/>
              <a:t>Sasu</a:t>
            </a:r>
            <a:r>
              <a:rPr lang="en-US" altLang="ja-JP" sz="4500" dirty="0" smtClean="0"/>
              <a:t> method)</a:t>
            </a:r>
          </a:p>
          <a:p>
            <a:pPr fontAlgn="auto">
              <a:spcAft>
                <a:spcPts val="0"/>
              </a:spcAft>
            </a:pPr>
            <a:r>
              <a:rPr lang="en-US" altLang="ja-JP" sz="3600" dirty="0"/>
              <a:t>Stripping topsoil + Deep plowing method</a:t>
            </a:r>
          </a:p>
          <a:p>
            <a:pPr fontAlgn="auto">
              <a:spcAft>
                <a:spcPts val="0"/>
              </a:spcAft>
            </a:pPr>
            <a:endParaRPr lang="ja-JP" altLang="en-US" sz="2200" dirty="0"/>
          </a:p>
        </p:txBody>
      </p:sp>
    </p:spTree>
    <p:extLst>
      <p:ext uri="{BB962C8B-B14F-4D97-AF65-F5344CB8AC3E}">
        <p14:creationId xmlns:p14="http://schemas.microsoft.com/office/powerpoint/2010/main" val="3091758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デザインの設定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COVER2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COVER1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_トワイライト">
  <a:themeElements>
    <a:clrScheme name="トワイライト">
      <a:dk1>
        <a:sysClr val="windowText" lastClr="000000"/>
      </a:dk1>
      <a:lt1>
        <a:sysClr val="window" lastClr="FFFFFF"/>
      </a:lt1>
      <a:dk2>
        <a:srgbClr val="24213E"/>
      </a:dk2>
      <a:lt2>
        <a:srgbClr val="E9EAF0"/>
      </a:lt2>
      <a:accent1>
        <a:srgbClr val="E8BC4A"/>
      </a:accent1>
      <a:accent2>
        <a:srgbClr val="83C1C6"/>
      </a:accent2>
      <a:accent3>
        <a:srgbClr val="E78D35"/>
      </a:accent3>
      <a:accent4>
        <a:srgbClr val="909CE1"/>
      </a:accent4>
      <a:accent5>
        <a:srgbClr val="839C41"/>
      </a:accent5>
      <a:accent6>
        <a:srgbClr val="CC5439"/>
      </a:accent6>
      <a:hlink>
        <a:srgbClr val="1C6CF1"/>
      </a:hlink>
      <a:folHlink>
        <a:srgbClr val="C649E0"/>
      </a:folHlink>
    </a:clrScheme>
    <a:fontScheme name="トワイライト">
      <a:majorFont>
        <a:latin typeface="Corbel"/>
        <a:ea typeface=""/>
        <a:cs typeface=""/>
        <a:font script="Jpan" typeface="ヒラギノ角ゴ Pro W3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ヒラギノ角ゴ Pro W3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トワイライト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 fov="600000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300000"/>
              </a:schemeClr>
            </a:gs>
            <a:gs pos="31000">
              <a:schemeClr val="bg1">
                <a:tint val="100000"/>
                <a:satMod val="300000"/>
              </a:schemeClr>
            </a:gs>
            <a:gs pos="62000">
              <a:schemeClr val="phClr">
                <a:tint val="100000"/>
                <a:shade val="100000"/>
                <a:satMod val="100000"/>
              </a:schemeClr>
            </a:gs>
            <a:gs pos="100000">
              <a:schemeClr val="phClr">
                <a:shade val="100000"/>
                <a:hueMod val="93000"/>
                <a:satMod val="50000"/>
                <a:lumMod val="2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100000"/>
                <a:satMod val="100000"/>
              </a:schemeClr>
            </a:gs>
            <a:gs pos="100000">
              <a:schemeClr val="phClr">
                <a:tint val="100000"/>
                <a:shade val="100000"/>
                <a:alpha val="100000"/>
                <a:hueMod val="100000"/>
                <a:satMod val="150000"/>
                <a:lumMod val="5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トワイライト">
  <a:themeElements>
    <a:clrScheme name="トワイライト">
      <a:dk1>
        <a:sysClr val="windowText" lastClr="000000"/>
      </a:dk1>
      <a:lt1>
        <a:sysClr val="window" lastClr="FFFFFF"/>
      </a:lt1>
      <a:dk2>
        <a:srgbClr val="24213E"/>
      </a:dk2>
      <a:lt2>
        <a:srgbClr val="E9EAF0"/>
      </a:lt2>
      <a:accent1>
        <a:srgbClr val="E8BC4A"/>
      </a:accent1>
      <a:accent2>
        <a:srgbClr val="83C1C6"/>
      </a:accent2>
      <a:accent3>
        <a:srgbClr val="E78D35"/>
      </a:accent3>
      <a:accent4>
        <a:srgbClr val="909CE1"/>
      </a:accent4>
      <a:accent5>
        <a:srgbClr val="839C41"/>
      </a:accent5>
      <a:accent6>
        <a:srgbClr val="CC5439"/>
      </a:accent6>
      <a:hlink>
        <a:srgbClr val="1C6CF1"/>
      </a:hlink>
      <a:folHlink>
        <a:srgbClr val="C649E0"/>
      </a:folHlink>
    </a:clrScheme>
    <a:fontScheme name="トワイライト">
      <a:majorFont>
        <a:latin typeface="Corbel"/>
        <a:ea typeface=""/>
        <a:cs typeface=""/>
        <a:font script="Jpan" typeface="ヒラギノ角ゴ Pro W3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ヒラギノ角ゴ Pro W3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トワイライト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 fov="600000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300000"/>
              </a:schemeClr>
            </a:gs>
            <a:gs pos="31000">
              <a:schemeClr val="bg1">
                <a:tint val="100000"/>
                <a:satMod val="300000"/>
              </a:schemeClr>
            </a:gs>
            <a:gs pos="62000">
              <a:schemeClr val="phClr">
                <a:tint val="100000"/>
                <a:shade val="100000"/>
                <a:satMod val="100000"/>
              </a:schemeClr>
            </a:gs>
            <a:gs pos="100000">
              <a:schemeClr val="phClr">
                <a:shade val="100000"/>
                <a:hueMod val="93000"/>
                <a:satMod val="50000"/>
                <a:lumMod val="2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100000"/>
                <a:satMod val="100000"/>
              </a:schemeClr>
            </a:gs>
            <a:gs pos="100000">
              <a:schemeClr val="phClr">
                <a:tint val="100000"/>
                <a:shade val="100000"/>
                <a:alpha val="100000"/>
                <a:hueMod val="100000"/>
                <a:satMod val="150000"/>
                <a:lumMod val="5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テーマ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テーマ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12993</TotalTime>
  <Words>748</Words>
  <Application>Microsoft Office PowerPoint</Application>
  <PresentationFormat>画面に合わせる (4:3)</PresentationFormat>
  <Paragraphs>159</Paragraphs>
  <Slides>26</Slides>
  <Notes>7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13</vt:i4>
      </vt:variant>
      <vt:variant>
        <vt:lpstr>テーマ</vt:lpstr>
      </vt:variant>
      <vt:variant>
        <vt:i4>7</vt:i4>
      </vt:variant>
      <vt:variant>
        <vt:lpstr>スライド タイトル</vt:lpstr>
      </vt:variant>
      <vt:variant>
        <vt:i4>26</vt:i4>
      </vt:variant>
    </vt:vector>
  </HeadingPairs>
  <TitlesOfParts>
    <vt:vector size="46" baseType="lpstr">
      <vt:lpstr>ＭＳ Ｐゴシック</vt:lpstr>
      <vt:lpstr>ＭＳ Ｐ明朝</vt:lpstr>
      <vt:lpstr>ＭＳ ゴシック</vt:lpstr>
      <vt:lpstr>ＭＳ 明朝</vt:lpstr>
      <vt:lpstr>ヒラギノ角ゴ Pro W3</vt:lpstr>
      <vt:lpstr>Arial</vt:lpstr>
      <vt:lpstr>Calibri</vt:lpstr>
      <vt:lpstr>Century</vt:lpstr>
      <vt:lpstr>Century Gothic</vt:lpstr>
      <vt:lpstr>Corbel</vt:lpstr>
      <vt:lpstr>Tahoma</vt:lpstr>
      <vt:lpstr>Times New Roman</vt:lpstr>
      <vt:lpstr>Wingdings</vt:lpstr>
      <vt:lpstr>デザインの設定</vt:lpstr>
      <vt:lpstr>Office ​​テーマ</vt:lpstr>
      <vt:lpstr>Office テーマ</vt:lpstr>
      <vt:lpstr>COVER2</vt:lpstr>
      <vt:lpstr>COVER1</vt:lpstr>
      <vt:lpstr>2_トワイライト</vt:lpstr>
      <vt:lpstr>トワイライト</vt:lpstr>
      <vt:lpstr>Challenges of Agricultural land Remediation and Renewal of Agriculture in Iitate Village by a collaboration between scholar and NPO</vt:lpstr>
      <vt:lpstr>PowerPoint プレゼンテーション</vt:lpstr>
      <vt:lpstr>Vertical distribution of Cs in soil (24/5/2011)</vt:lpstr>
      <vt:lpstr>PowerPoint プレゼンテーション</vt:lpstr>
      <vt:lpstr>Reality of narrow agricultural field</vt:lpstr>
      <vt:lpstr>Development of decontamination method farmers can do by themselves in paddy contaminated by radiocaesium in Fukushima</vt:lpstr>
      <vt:lpstr>PowerPoint プレゼンテーション</vt:lpstr>
      <vt:lpstr>Practices utilizing the properties of cesium and clay  (2012)</vt:lpstr>
      <vt:lpstr>PowerPoint プレゼンテーション</vt:lpstr>
      <vt:lpstr>Contaminated soil should be buried in the bare hole!</vt:lpstr>
      <vt:lpstr>Made-method-2 (Komiya method) Soil puddling + Deep plowing method (2013)</vt:lpstr>
      <vt:lpstr>PowerPoint プレゼンテーション</vt:lpstr>
      <vt:lpstr>Rice cultivation test by NPO from 2012</vt:lpstr>
      <vt:lpstr>Sharing of scientific knowledge</vt:lpstr>
      <vt:lpstr>Iitate Village field tours by soil scientists</vt:lpstr>
      <vt:lpstr>Activity reports can be downloaded from homepage</vt:lpstr>
      <vt:lpstr>Current status of our activities in Iitate Village</vt:lpstr>
      <vt:lpstr>PowerPoint プレゼンテーション</vt:lpstr>
      <vt:lpstr>Present situation as seen from resident's intention survey (Extract from Public Information “Iitate”, issue 1, April 2017)</vt:lpstr>
      <vt:lpstr>New challenges for the agriculture resurrection</vt:lpstr>
      <vt:lpstr>PowerPoint プレゼンテーション</vt:lpstr>
      <vt:lpstr>Forest decontamination</vt:lpstr>
      <vt:lpstr>PowerPoint プレゼンテーション</vt:lpstr>
      <vt:lpstr>Eradication of “harmful rumors”  by connecting producers and consumers</vt:lpstr>
      <vt:lpstr>Conclusion</vt:lpstr>
      <vt:lpstr>PowerPoint プレゼンテーション</vt:lpstr>
    </vt:vector>
  </TitlesOfParts>
  <Company>東京大学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Challenges of Agricultural land Remediation and Renewal of Agriculture in Iitate Village by a collaboration between scholar and NPO</dc:title>
  <dc:creator>溝口勝</dc:creator>
  <cp:lastModifiedBy>溝口勝</cp:lastModifiedBy>
  <cp:revision>548</cp:revision>
  <cp:lastPrinted>2016-12-20T05:30:24Z</cp:lastPrinted>
  <dcterms:created xsi:type="dcterms:W3CDTF">2005-12-05T09:14:14Z</dcterms:created>
  <dcterms:modified xsi:type="dcterms:W3CDTF">2017-06-19T01:28:38Z</dcterms:modified>
</cp:coreProperties>
</file>